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283" r:id="rId5"/>
    <p:sldId id="501" r:id="rId6"/>
    <p:sldId id="474" r:id="rId7"/>
    <p:sldId id="434" r:id="rId8"/>
    <p:sldId id="476" r:id="rId9"/>
    <p:sldId id="478" r:id="rId10"/>
    <p:sldId id="488" r:id="rId11"/>
    <p:sldId id="423" r:id="rId12"/>
    <p:sldId id="490" r:id="rId13"/>
    <p:sldId id="466" r:id="rId14"/>
    <p:sldId id="492" r:id="rId15"/>
    <p:sldId id="500" r:id="rId16"/>
    <p:sldId id="491" r:id="rId17"/>
    <p:sldId id="484" r:id="rId18"/>
    <p:sldId id="483" r:id="rId19"/>
    <p:sldId id="416" r:id="rId20"/>
    <p:sldId id="463" r:id="rId21"/>
    <p:sldId id="499" r:id="rId22"/>
    <p:sldId id="495" r:id="rId23"/>
    <p:sldId id="497" r:id="rId24"/>
    <p:sldId id="496" r:id="rId25"/>
    <p:sldId id="493" r:id="rId26"/>
    <p:sldId id="486" r:id="rId27"/>
    <p:sldId id="473" r:id="rId28"/>
    <p:sldId id="421" r:id="rId29"/>
    <p:sldId id="371" r:id="rId30"/>
    <p:sldId id="389" r:id="rId31"/>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672" userDrawn="1">
          <p15:clr>
            <a:srgbClr val="A4A3A4"/>
          </p15:clr>
        </p15:guide>
        <p15:guide id="2" pos="2472" userDrawn="1">
          <p15:clr>
            <a:srgbClr val="A4A3A4"/>
          </p15:clr>
        </p15:guide>
        <p15:guide id="3" pos="5472" userDrawn="1">
          <p15:clr>
            <a:srgbClr val="A4A3A4"/>
          </p15:clr>
        </p15:guide>
        <p15:guide id="4" orient="horz" pos="360" userDrawn="1">
          <p15:clr>
            <a:srgbClr val="A4A3A4"/>
          </p15:clr>
        </p15:guide>
        <p15:guide id="5" orient="horz" pos="3664">
          <p15:clr>
            <a:srgbClr val="A4A3A4"/>
          </p15:clr>
        </p15:guide>
        <p15:guide id="6" orient="horz" pos="720">
          <p15:clr>
            <a:srgbClr val="A4A3A4"/>
          </p15:clr>
        </p15:guide>
        <p15:guide id="7" pos="1757">
          <p15:clr>
            <a:srgbClr val="A4A3A4"/>
          </p15:clr>
        </p15:guide>
        <p15:guide id="8" pos="4002">
          <p15:clr>
            <a:srgbClr val="A4A3A4"/>
          </p15:clr>
        </p15:guide>
        <p15:guide id="9" pos="5478">
          <p15:clr>
            <a:srgbClr val="A4A3A4"/>
          </p15:clr>
        </p15:guide>
        <p15:guide id="10" pos="28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hrkling, Lynn" initials="KL" lastIdx="4"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0E"/>
    <a:srgbClr val="A5423D"/>
    <a:srgbClr val="587ABC"/>
    <a:srgbClr val="F7941D"/>
    <a:srgbClr val="0079C1"/>
    <a:srgbClr val="559FD1"/>
    <a:srgbClr val="FFFFFF"/>
    <a:srgbClr val="F1582D"/>
    <a:srgbClr val="FCB127"/>
    <a:srgbClr val="16AD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52690" autoAdjust="0"/>
  </p:normalViewPr>
  <p:slideViewPr>
    <p:cSldViewPr snapToGrid="0" snapToObjects="1">
      <p:cViewPr varScale="1">
        <p:scale>
          <a:sx n="21" d="100"/>
          <a:sy n="21" d="100"/>
        </p:scale>
        <p:origin x="1784" y="28"/>
      </p:cViewPr>
      <p:guideLst>
        <p:guide orient="horz" pos="3672"/>
        <p:guide pos="2472"/>
        <p:guide pos="5472"/>
        <p:guide orient="horz" pos="360"/>
        <p:guide orient="horz" pos="3664"/>
        <p:guide orient="horz" pos="720"/>
        <p:guide pos="1757"/>
        <p:guide pos="4002"/>
        <p:guide pos="5478"/>
        <p:guide pos="289"/>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95" d="100"/>
        <a:sy n="95" d="100"/>
      </p:scale>
      <p:origin x="0" y="0"/>
    </p:cViewPr>
  </p:sorterViewPr>
  <p:notesViewPr>
    <p:cSldViewPr snapToGrid="0" snapToObjects="1">
      <p:cViewPr varScale="1">
        <p:scale>
          <a:sx n="65" d="100"/>
          <a:sy n="65" d="100"/>
        </p:scale>
        <p:origin x="3154" y="58"/>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F50C11-160C-490C-936A-8212CA6AA58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CA"/>
        </a:p>
      </dgm:t>
    </dgm:pt>
    <dgm:pt modelId="{5B486EF9-86E2-4FE2-8273-4E9095556D16}">
      <dgm:prSet phldrT="[Text]" custT="1"/>
      <dgm:spPr/>
      <dgm:t>
        <a:bodyPr/>
        <a:lstStyle/>
        <a:p>
          <a:r>
            <a:rPr lang="en-CA" sz="1800" b="1" dirty="0">
              <a:latin typeface="Dax Offc Pro"/>
            </a:rPr>
            <a:t>Economic Interests</a:t>
          </a:r>
        </a:p>
      </dgm:t>
    </dgm:pt>
    <dgm:pt modelId="{75A8AD71-E2C9-432E-B9BA-D407DEFE9632}" type="parTrans" cxnId="{37A1A201-00EA-40F9-8E83-E364F406B81F}">
      <dgm:prSet/>
      <dgm:spPr/>
      <dgm:t>
        <a:bodyPr/>
        <a:lstStyle/>
        <a:p>
          <a:endParaRPr lang="en-CA"/>
        </a:p>
      </dgm:t>
    </dgm:pt>
    <dgm:pt modelId="{BDC09D38-4EFA-49F0-95E1-F4BDA6F69AE2}" type="sibTrans" cxnId="{37A1A201-00EA-40F9-8E83-E364F406B81F}">
      <dgm:prSet/>
      <dgm:spPr/>
      <dgm:t>
        <a:bodyPr/>
        <a:lstStyle/>
        <a:p>
          <a:endParaRPr lang="en-CA"/>
        </a:p>
      </dgm:t>
    </dgm:pt>
    <dgm:pt modelId="{4269367E-15A5-439C-91EB-F4B3B6AFE54E}">
      <dgm:prSet phldrT="[Text]" custT="1"/>
      <dgm:spPr/>
      <dgm:t>
        <a:bodyPr/>
        <a:lstStyle/>
        <a:p>
          <a:r>
            <a:rPr lang="en-CA" sz="1400" dirty="0">
              <a:latin typeface="Dax Offc Pro"/>
            </a:rPr>
            <a:t>Business interests </a:t>
          </a:r>
        </a:p>
      </dgm:t>
    </dgm:pt>
    <dgm:pt modelId="{70E1E241-D0B7-42BE-857F-6948B89960C0}" type="parTrans" cxnId="{E5C54EB1-A07A-4560-9798-116A06BAFA88}">
      <dgm:prSet/>
      <dgm:spPr/>
      <dgm:t>
        <a:bodyPr/>
        <a:lstStyle/>
        <a:p>
          <a:endParaRPr lang="en-CA"/>
        </a:p>
      </dgm:t>
    </dgm:pt>
    <dgm:pt modelId="{9AB0A5D5-A1B5-4C84-9D92-27B9F6E42ADD}" type="sibTrans" cxnId="{E5C54EB1-A07A-4560-9798-116A06BAFA88}">
      <dgm:prSet/>
      <dgm:spPr/>
      <dgm:t>
        <a:bodyPr/>
        <a:lstStyle/>
        <a:p>
          <a:endParaRPr lang="en-CA"/>
        </a:p>
      </dgm:t>
    </dgm:pt>
    <dgm:pt modelId="{28C2D9AD-9164-41B6-9FBB-2E6B9A7668A7}">
      <dgm:prSet phldrT="[Text]" custT="1"/>
      <dgm:spPr/>
      <dgm:t>
        <a:bodyPr/>
        <a:lstStyle/>
        <a:p>
          <a:r>
            <a:rPr lang="en-CA" sz="1400" dirty="0">
              <a:latin typeface="Dax Offc Pro"/>
            </a:rPr>
            <a:t>Passing on your wealth</a:t>
          </a:r>
        </a:p>
      </dgm:t>
    </dgm:pt>
    <dgm:pt modelId="{F5FE94EF-CA86-4FEA-A761-CF4D452B2FF0}" type="parTrans" cxnId="{9A21A45B-4C80-4609-B208-CCCE11F02F10}">
      <dgm:prSet/>
      <dgm:spPr/>
      <dgm:t>
        <a:bodyPr/>
        <a:lstStyle/>
        <a:p>
          <a:endParaRPr lang="en-CA"/>
        </a:p>
      </dgm:t>
    </dgm:pt>
    <dgm:pt modelId="{858F0374-44D8-4F00-8516-45309191CE1A}" type="sibTrans" cxnId="{9A21A45B-4C80-4609-B208-CCCE11F02F10}">
      <dgm:prSet/>
      <dgm:spPr/>
      <dgm:t>
        <a:bodyPr/>
        <a:lstStyle/>
        <a:p>
          <a:endParaRPr lang="en-CA"/>
        </a:p>
      </dgm:t>
    </dgm:pt>
    <dgm:pt modelId="{9C8EACF5-2A44-4B2D-A062-1A23A0C40CAF}">
      <dgm:prSet phldrT="[Text]" custT="1"/>
      <dgm:spPr/>
      <dgm:t>
        <a:bodyPr/>
        <a:lstStyle/>
        <a:p>
          <a:r>
            <a:rPr lang="en-CA" sz="1400" dirty="0">
              <a:latin typeface="Dax Offc Pro"/>
            </a:rPr>
            <a:t>Tax planning</a:t>
          </a:r>
        </a:p>
      </dgm:t>
    </dgm:pt>
    <dgm:pt modelId="{900DD252-117E-4445-98AC-3CFB5D23C199}" type="parTrans" cxnId="{5B486DCA-885C-443D-A5CE-84BC085740E8}">
      <dgm:prSet/>
      <dgm:spPr/>
      <dgm:t>
        <a:bodyPr/>
        <a:lstStyle/>
        <a:p>
          <a:endParaRPr lang="en-CA"/>
        </a:p>
      </dgm:t>
    </dgm:pt>
    <dgm:pt modelId="{F7DEC467-5571-4D1B-9862-5B16DE35E912}" type="sibTrans" cxnId="{5B486DCA-885C-443D-A5CE-84BC085740E8}">
      <dgm:prSet/>
      <dgm:spPr/>
      <dgm:t>
        <a:bodyPr/>
        <a:lstStyle/>
        <a:p>
          <a:endParaRPr lang="en-CA"/>
        </a:p>
      </dgm:t>
    </dgm:pt>
    <dgm:pt modelId="{CEBA8971-6BCD-499A-9A20-7A8E6E43A465}">
      <dgm:prSet phldrT="[Text]" custT="1"/>
      <dgm:spPr/>
      <dgm:t>
        <a:bodyPr/>
        <a:lstStyle/>
        <a:p>
          <a:r>
            <a:rPr lang="en-CA" sz="1400" dirty="0">
              <a:latin typeface="Dax Offc Pro"/>
            </a:rPr>
            <a:t>Asset protection</a:t>
          </a:r>
        </a:p>
      </dgm:t>
    </dgm:pt>
    <dgm:pt modelId="{18937988-6DDA-4356-AB56-FD13D1B0243D}" type="parTrans" cxnId="{D737E05C-28BC-4A2A-BB3E-84F50FB3AC35}">
      <dgm:prSet/>
      <dgm:spPr/>
      <dgm:t>
        <a:bodyPr/>
        <a:lstStyle/>
        <a:p>
          <a:endParaRPr lang="en-CA"/>
        </a:p>
      </dgm:t>
    </dgm:pt>
    <dgm:pt modelId="{E633BADC-E76E-4B91-A466-876C5D907A20}" type="sibTrans" cxnId="{D737E05C-28BC-4A2A-BB3E-84F50FB3AC35}">
      <dgm:prSet/>
      <dgm:spPr/>
      <dgm:t>
        <a:bodyPr/>
        <a:lstStyle/>
        <a:p>
          <a:endParaRPr lang="en-CA"/>
        </a:p>
      </dgm:t>
    </dgm:pt>
    <dgm:pt modelId="{954D635F-AE0B-43AA-96FB-F2F5ADB2AB19}">
      <dgm:prSet phldrT="[Text]" custT="1"/>
      <dgm:spPr/>
      <dgm:t>
        <a:bodyPr/>
        <a:lstStyle/>
        <a:p>
          <a:r>
            <a:rPr lang="en-CA" sz="1800" b="1" dirty="0">
              <a:latin typeface="Dax Offc Pro"/>
            </a:rPr>
            <a:t>Personal Wishes</a:t>
          </a:r>
        </a:p>
      </dgm:t>
    </dgm:pt>
    <dgm:pt modelId="{89E09951-E3A8-45CC-8184-D2E57150D617}" type="parTrans" cxnId="{8998BBF1-51B8-427C-ACB2-3A74377311CE}">
      <dgm:prSet/>
      <dgm:spPr/>
      <dgm:t>
        <a:bodyPr/>
        <a:lstStyle/>
        <a:p>
          <a:endParaRPr lang="en-CA"/>
        </a:p>
      </dgm:t>
    </dgm:pt>
    <dgm:pt modelId="{CD0F0779-9610-4AA4-94EB-762CED166BBB}" type="sibTrans" cxnId="{8998BBF1-51B8-427C-ACB2-3A74377311CE}">
      <dgm:prSet/>
      <dgm:spPr/>
      <dgm:t>
        <a:bodyPr/>
        <a:lstStyle/>
        <a:p>
          <a:endParaRPr lang="en-CA"/>
        </a:p>
      </dgm:t>
    </dgm:pt>
    <dgm:pt modelId="{AF547C67-AE4A-4EBB-BD80-5CA6AB376F98}">
      <dgm:prSet phldrT="[Text]" custT="1"/>
      <dgm:spPr/>
      <dgm:t>
        <a:bodyPr/>
        <a:lstStyle/>
        <a:p>
          <a:r>
            <a:rPr lang="en-CA" altLang="en-US" sz="1400" b="0" dirty="0">
              <a:solidFill>
                <a:schemeClr val="tx1"/>
              </a:solidFill>
              <a:latin typeface="Dax Offc Pro"/>
              <a:ea typeface="Dax Offc Pro"/>
            </a:rPr>
            <a:t>Organ donation</a:t>
          </a:r>
          <a:endParaRPr lang="en-CA" sz="1400" dirty="0">
            <a:latin typeface="Dax Offc Pro"/>
          </a:endParaRPr>
        </a:p>
      </dgm:t>
    </dgm:pt>
    <dgm:pt modelId="{93D73038-8C1C-4E45-907A-AE1EB6C894D8}" type="parTrans" cxnId="{0F3BC219-E787-407B-9AC2-527FF227AD19}">
      <dgm:prSet/>
      <dgm:spPr/>
      <dgm:t>
        <a:bodyPr/>
        <a:lstStyle/>
        <a:p>
          <a:endParaRPr lang="en-CA"/>
        </a:p>
      </dgm:t>
    </dgm:pt>
    <dgm:pt modelId="{A423F262-DB09-4DF5-84EE-C16E1AD08DE1}" type="sibTrans" cxnId="{0F3BC219-E787-407B-9AC2-527FF227AD19}">
      <dgm:prSet/>
      <dgm:spPr/>
      <dgm:t>
        <a:bodyPr/>
        <a:lstStyle/>
        <a:p>
          <a:endParaRPr lang="en-CA"/>
        </a:p>
      </dgm:t>
    </dgm:pt>
    <dgm:pt modelId="{9822A4C8-03F6-4AAF-9CA8-E4A1354502A8}">
      <dgm:prSet phldrT="[Text]" custT="1"/>
      <dgm:spPr/>
      <dgm:t>
        <a:bodyPr/>
        <a:lstStyle/>
        <a:p>
          <a:r>
            <a:rPr lang="en-CA" altLang="en-US" sz="1400" b="0" dirty="0">
              <a:solidFill>
                <a:schemeClr val="tx1"/>
              </a:solidFill>
              <a:latin typeface="Dax Offc Pro"/>
              <a:ea typeface="Dax Offc Pro"/>
            </a:rPr>
            <a:t>End-of-life care</a:t>
          </a:r>
          <a:endParaRPr lang="en-CA" sz="1400" dirty="0">
            <a:latin typeface="Dax Offc Pro"/>
          </a:endParaRPr>
        </a:p>
      </dgm:t>
    </dgm:pt>
    <dgm:pt modelId="{C718CD74-9D1A-4848-AEDC-1FAE65E024DF}" type="parTrans" cxnId="{CB482D3B-40A4-40E0-B0A3-7DB8C0395C65}">
      <dgm:prSet/>
      <dgm:spPr/>
      <dgm:t>
        <a:bodyPr/>
        <a:lstStyle/>
        <a:p>
          <a:endParaRPr lang="en-CA"/>
        </a:p>
      </dgm:t>
    </dgm:pt>
    <dgm:pt modelId="{307F759F-FC60-44A8-94B1-3FD59CF01F2C}" type="sibTrans" cxnId="{CB482D3B-40A4-40E0-B0A3-7DB8C0395C65}">
      <dgm:prSet/>
      <dgm:spPr/>
      <dgm:t>
        <a:bodyPr/>
        <a:lstStyle/>
        <a:p>
          <a:endParaRPr lang="en-CA"/>
        </a:p>
      </dgm:t>
    </dgm:pt>
    <dgm:pt modelId="{33F770D2-F2AA-408A-9ED2-35FB2C3B4407}">
      <dgm:prSet custT="1"/>
      <dgm:spPr/>
      <dgm:t>
        <a:bodyPr/>
        <a:lstStyle/>
        <a:p>
          <a:r>
            <a:rPr lang="en-CA" altLang="en-US" sz="1400" b="0" dirty="0">
              <a:solidFill>
                <a:schemeClr val="tx1"/>
              </a:solidFill>
              <a:latin typeface="Dax Offc Pro"/>
              <a:ea typeface="Dax Offc Pro"/>
            </a:rPr>
            <a:t>Items of personal effect (sentimental value)</a:t>
          </a:r>
        </a:p>
      </dgm:t>
    </dgm:pt>
    <dgm:pt modelId="{B56CE548-7D3B-4AEC-A25F-13347EB1B18B}" type="parTrans" cxnId="{F63B6F35-35DA-427F-B4DC-7D404EC4C48B}">
      <dgm:prSet/>
      <dgm:spPr/>
      <dgm:t>
        <a:bodyPr/>
        <a:lstStyle/>
        <a:p>
          <a:endParaRPr lang="en-CA"/>
        </a:p>
      </dgm:t>
    </dgm:pt>
    <dgm:pt modelId="{25307F08-D585-47FE-BAF4-FEF69EB3D629}" type="sibTrans" cxnId="{F63B6F35-35DA-427F-B4DC-7D404EC4C48B}">
      <dgm:prSet/>
      <dgm:spPr/>
      <dgm:t>
        <a:bodyPr/>
        <a:lstStyle/>
        <a:p>
          <a:endParaRPr lang="en-CA"/>
        </a:p>
      </dgm:t>
    </dgm:pt>
    <dgm:pt modelId="{76DDAD5D-016D-4B95-A265-202FE797C98A}">
      <dgm:prSet custT="1"/>
      <dgm:spPr/>
      <dgm:t>
        <a:bodyPr/>
        <a:lstStyle/>
        <a:p>
          <a:r>
            <a:rPr lang="en-CA" altLang="en-US" sz="1400" b="0" dirty="0">
              <a:solidFill>
                <a:schemeClr val="tx1"/>
              </a:solidFill>
              <a:latin typeface="Dax Offc Pro"/>
              <a:ea typeface="Dax Offc Pro"/>
            </a:rPr>
            <a:t>Charitable interests</a:t>
          </a:r>
        </a:p>
      </dgm:t>
    </dgm:pt>
    <dgm:pt modelId="{0B961786-B987-475C-A318-BBCB72DCC741}" type="parTrans" cxnId="{559B4E61-9430-4BBC-BDD6-0DDD1A501033}">
      <dgm:prSet/>
      <dgm:spPr/>
      <dgm:t>
        <a:bodyPr/>
        <a:lstStyle/>
        <a:p>
          <a:endParaRPr lang="en-CA"/>
        </a:p>
      </dgm:t>
    </dgm:pt>
    <dgm:pt modelId="{83F872A1-4F07-4F62-96AC-185C28D86178}" type="sibTrans" cxnId="{559B4E61-9430-4BBC-BDD6-0DDD1A501033}">
      <dgm:prSet/>
      <dgm:spPr/>
      <dgm:t>
        <a:bodyPr/>
        <a:lstStyle/>
        <a:p>
          <a:endParaRPr lang="en-CA"/>
        </a:p>
      </dgm:t>
    </dgm:pt>
    <dgm:pt modelId="{5BFF1CB4-33F9-4D9B-9511-10B00FAA8BC3}">
      <dgm:prSet phldrT="[Text]" custT="1"/>
      <dgm:spPr/>
      <dgm:t>
        <a:bodyPr/>
        <a:lstStyle/>
        <a:p>
          <a:r>
            <a:rPr lang="en-CA" sz="1800" b="1" dirty="0">
              <a:latin typeface="Dax Offc Pro"/>
            </a:rPr>
            <a:t>Family Dynamics</a:t>
          </a:r>
        </a:p>
      </dgm:t>
    </dgm:pt>
    <dgm:pt modelId="{23E207D9-A5BE-4807-8DBC-D7A688D5A393}" type="parTrans" cxnId="{98568B46-B80E-4B2C-A180-CFD69D5E303E}">
      <dgm:prSet/>
      <dgm:spPr/>
      <dgm:t>
        <a:bodyPr/>
        <a:lstStyle/>
        <a:p>
          <a:endParaRPr lang="en-CA"/>
        </a:p>
      </dgm:t>
    </dgm:pt>
    <dgm:pt modelId="{2504D225-91AB-4606-AA55-DC396FDB0434}" type="sibTrans" cxnId="{98568B46-B80E-4B2C-A180-CFD69D5E303E}">
      <dgm:prSet/>
      <dgm:spPr/>
      <dgm:t>
        <a:bodyPr/>
        <a:lstStyle/>
        <a:p>
          <a:endParaRPr lang="en-CA"/>
        </a:p>
      </dgm:t>
    </dgm:pt>
    <dgm:pt modelId="{5285B546-6A27-4718-8292-D6DF6B799CE0}">
      <dgm:prSet phldrT="[Text]" custT="1"/>
      <dgm:spPr/>
      <dgm:t>
        <a:bodyPr/>
        <a:lstStyle/>
        <a:p>
          <a:r>
            <a:rPr lang="en-CA" altLang="en-US" sz="1400" b="0" dirty="0">
              <a:solidFill>
                <a:schemeClr val="tx1"/>
              </a:solidFill>
              <a:latin typeface="Dax Offc Pro"/>
              <a:ea typeface="Dax Offc Pro"/>
            </a:rPr>
            <a:t>Trusts for beneficiaries with special needs</a:t>
          </a:r>
          <a:endParaRPr lang="en-CA" sz="1400" dirty="0">
            <a:latin typeface="Dax Offc Pro"/>
          </a:endParaRPr>
        </a:p>
      </dgm:t>
    </dgm:pt>
    <dgm:pt modelId="{8EA6A51A-E7C4-40D9-B410-BF3C25731AC2}" type="parTrans" cxnId="{D31559CC-FD83-4A4D-8682-5F987F1871AF}">
      <dgm:prSet/>
      <dgm:spPr/>
      <dgm:t>
        <a:bodyPr/>
        <a:lstStyle/>
        <a:p>
          <a:endParaRPr lang="en-CA"/>
        </a:p>
      </dgm:t>
    </dgm:pt>
    <dgm:pt modelId="{DB013A2C-09F2-45EE-A86D-020696605AF1}" type="sibTrans" cxnId="{D31559CC-FD83-4A4D-8682-5F987F1871AF}">
      <dgm:prSet/>
      <dgm:spPr/>
      <dgm:t>
        <a:bodyPr/>
        <a:lstStyle/>
        <a:p>
          <a:endParaRPr lang="en-CA"/>
        </a:p>
      </dgm:t>
    </dgm:pt>
    <dgm:pt modelId="{2FF9F26F-9E42-479C-8A05-9E1F72EB154E}">
      <dgm:prSet phldrT="[Text]" custT="1"/>
      <dgm:spPr/>
      <dgm:t>
        <a:bodyPr/>
        <a:lstStyle/>
        <a:p>
          <a:r>
            <a:rPr lang="en-CA" altLang="en-US" sz="1400" b="0" dirty="0">
              <a:solidFill>
                <a:schemeClr val="tx1"/>
              </a:solidFill>
              <a:latin typeface="Dax Offc Pro"/>
              <a:ea typeface="Dax Offc Pro"/>
            </a:rPr>
            <a:t>Caring for family members</a:t>
          </a:r>
          <a:endParaRPr lang="en-CA" sz="1400" dirty="0">
            <a:latin typeface="Dax Offc Pro"/>
          </a:endParaRPr>
        </a:p>
      </dgm:t>
    </dgm:pt>
    <dgm:pt modelId="{2B62DA6A-24DA-4155-B379-C3B96C5A3F6C}" type="parTrans" cxnId="{91A4673B-2060-4B7E-A8C5-9BD33435A68D}">
      <dgm:prSet/>
      <dgm:spPr/>
      <dgm:t>
        <a:bodyPr/>
        <a:lstStyle/>
        <a:p>
          <a:endParaRPr lang="en-CA"/>
        </a:p>
      </dgm:t>
    </dgm:pt>
    <dgm:pt modelId="{7EB4813A-E1DD-4B63-8FB5-308EFFD081AC}" type="sibTrans" cxnId="{91A4673B-2060-4B7E-A8C5-9BD33435A68D}">
      <dgm:prSet/>
      <dgm:spPr/>
      <dgm:t>
        <a:bodyPr/>
        <a:lstStyle/>
        <a:p>
          <a:endParaRPr lang="en-CA"/>
        </a:p>
      </dgm:t>
    </dgm:pt>
    <dgm:pt modelId="{EEE95147-0D30-404D-949E-F3F8B22BE245}">
      <dgm:prSet custT="1"/>
      <dgm:spPr/>
      <dgm:t>
        <a:bodyPr/>
        <a:lstStyle/>
        <a:p>
          <a:r>
            <a:rPr lang="en-CA" altLang="en-US" sz="1400" b="0" dirty="0">
              <a:solidFill>
                <a:schemeClr val="tx1"/>
              </a:solidFill>
              <a:latin typeface="Dax Offc Pro"/>
              <a:ea typeface="Dax Offc Pro"/>
            </a:rPr>
            <a:t>Pets</a:t>
          </a:r>
        </a:p>
      </dgm:t>
    </dgm:pt>
    <dgm:pt modelId="{E87C08C9-C67A-4C04-B2F9-9EDD0E2A770C}" type="parTrans" cxnId="{72B8AA4D-AF3C-45AF-9070-71C30EC6A92A}">
      <dgm:prSet/>
      <dgm:spPr/>
      <dgm:t>
        <a:bodyPr/>
        <a:lstStyle/>
        <a:p>
          <a:endParaRPr lang="en-CA"/>
        </a:p>
      </dgm:t>
    </dgm:pt>
    <dgm:pt modelId="{B8418F6A-3F9D-471E-A02D-01EB1450D802}" type="sibTrans" cxnId="{72B8AA4D-AF3C-45AF-9070-71C30EC6A92A}">
      <dgm:prSet/>
      <dgm:spPr/>
      <dgm:t>
        <a:bodyPr/>
        <a:lstStyle/>
        <a:p>
          <a:endParaRPr lang="en-CA"/>
        </a:p>
      </dgm:t>
    </dgm:pt>
    <dgm:pt modelId="{C22614DA-7B6C-46E3-A968-4BABA45F684D}">
      <dgm:prSet phldrT="[Text]" custT="1"/>
      <dgm:spPr/>
      <dgm:t>
        <a:bodyPr/>
        <a:lstStyle/>
        <a:p>
          <a:r>
            <a:rPr lang="en-CA" sz="1800" b="1" dirty="0">
              <a:latin typeface="Dax Offc Pro"/>
            </a:rPr>
            <a:t>Digital Assets &amp; Online Legacy</a:t>
          </a:r>
          <a:endParaRPr lang="en-CA" altLang="en-US" sz="1800" b="1" dirty="0">
            <a:solidFill>
              <a:schemeClr val="tx1"/>
            </a:solidFill>
            <a:latin typeface="Dax Offc Pro"/>
            <a:ea typeface="Dax Offc Pro"/>
          </a:endParaRPr>
        </a:p>
      </dgm:t>
    </dgm:pt>
    <dgm:pt modelId="{3027F77B-459C-4CCC-904C-420C1082B33B}" type="parTrans" cxnId="{3B5A1C23-8A1B-4ABB-A312-4E4602EA0330}">
      <dgm:prSet/>
      <dgm:spPr/>
      <dgm:t>
        <a:bodyPr/>
        <a:lstStyle/>
        <a:p>
          <a:endParaRPr lang="en-CA"/>
        </a:p>
      </dgm:t>
    </dgm:pt>
    <dgm:pt modelId="{EDA0D532-9457-440A-8B0C-3BFA629C526E}" type="sibTrans" cxnId="{3B5A1C23-8A1B-4ABB-A312-4E4602EA0330}">
      <dgm:prSet/>
      <dgm:spPr/>
      <dgm:t>
        <a:bodyPr/>
        <a:lstStyle/>
        <a:p>
          <a:endParaRPr lang="en-CA"/>
        </a:p>
      </dgm:t>
    </dgm:pt>
    <dgm:pt modelId="{267BE7FC-2139-4A33-9AEE-225363020DD8}">
      <dgm:prSet phldrT="[Text]" custT="1"/>
      <dgm:spPr/>
      <dgm:t>
        <a:bodyPr/>
        <a:lstStyle/>
        <a:p>
          <a:r>
            <a:rPr lang="en-CA" sz="1400" dirty="0">
              <a:latin typeface="Dax Offc Pro"/>
            </a:rPr>
            <a:t>Reward points</a:t>
          </a:r>
        </a:p>
      </dgm:t>
    </dgm:pt>
    <dgm:pt modelId="{8F94DDEE-1639-4584-964C-49AA9885E58C}" type="parTrans" cxnId="{81C01A60-B4CA-489E-8CC5-75826F0FE6DF}">
      <dgm:prSet/>
      <dgm:spPr/>
      <dgm:t>
        <a:bodyPr/>
        <a:lstStyle/>
        <a:p>
          <a:endParaRPr lang="en-CA"/>
        </a:p>
      </dgm:t>
    </dgm:pt>
    <dgm:pt modelId="{797D02EC-3120-4E52-B28D-3BE45AE49240}" type="sibTrans" cxnId="{81C01A60-B4CA-489E-8CC5-75826F0FE6DF}">
      <dgm:prSet/>
      <dgm:spPr/>
      <dgm:t>
        <a:bodyPr/>
        <a:lstStyle/>
        <a:p>
          <a:endParaRPr lang="en-CA"/>
        </a:p>
      </dgm:t>
    </dgm:pt>
    <dgm:pt modelId="{19C5E156-58CA-4F23-B89A-016167F30A5F}">
      <dgm:prSet phldrT="[Text]" custT="1"/>
      <dgm:spPr/>
      <dgm:t>
        <a:bodyPr/>
        <a:lstStyle/>
        <a:p>
          <a:r>
            <a:rPr lang="en-CA" sz="1400" dirty="0">
              <a:latin typeface="Dax Offc Pro"/>
            </a:rPr>
            <a:t>Patents</a:t>
          </a:r>
        </a:p>
      </dgm:t>
    </dgm:pt>
    <dgm:pt modelId="{2F1CD60A-B145-4D63-BC83-2C179572686A}" type="parTrans" cxnId="{3A82DBB2-DE91-4086-835D-5024495B99E5}">
      <dgm:prSet/>
      <dgm:spPr/>
      <dgm:t>
        <a:bodyPr/>
        <a:lstStyle/>
        <a:p>
          <a:endParaRPr lang="en-CA"/>
        </a:p>
      </dgm:t>
    </dgm:pt>
    <dgm:pt modelId="{3EBC6B6B-CE60-4AB5-A29D-EF7C5E34F22C}" type="sibTrans" cxnId="{3A82DBB2-DE91-4086-835D-5024495B99E5}">
      <dgm:prSet/>
      <dgm:spPr/>
      <dgm:t>
        <a:bodyPr/>
        <a:lstStyle/>
        <a:p>
          <a:endParaRPr lang="en-CA"/>
        </a:p>
      </dgm:t>
    </dgm:pt>
    <dgm:pt modelId="{1C4E6C34-58A5-4853-85C2-68518CD48E78}">
      <dgm:prSet phldrT="[Text]" custT="1"/>
      <dgm:spPr/>
      <dgm:t>
        <a:bodyPr/>
        <a:lstStyle/>
        <a:p>
          <a:r>
            <a:rPr lang="en-CA" sz="1400" dirty="0">
              <a:latin typeface="Dax Offc Pro"/>
            </a:rPr>
            <a:t>Crypto-currency</a:t>
          </a:r>
        </a:p>
      </dgm:t>
    </dgm:pt>
    <dgm:pt modelId="{70A2A66B-3BFB-4749-B7F3-A43267816795}" type="parTrans" cxnId="{2BE2692F-4C4E-402F-9A00-86B816F76EEE}">
      <dgm:prSet/>
      <dgm:spPr/>
      <dgm:t>
        <a:bodyPr/>
        <a:lstStyle/>
        <a:p>
          <a:endParaRPr lang="en-CA"/>
        </a:p>
      </dgm:t>
    </dgm:pt>
    <dgm:pt modelId="{07CE659A-065D-437E-B502-F2C2028305F7}" type="sibTrans" cxnId="{2BE2692F-4C4E-402F-9A00-86B816F76EEE}">
      <dgm:prSet/>
      <dgm:spPr/>
      <dgm:t>
        <a:bodyPr/>
        <a:lstStyle/>
        <a:p>
          <a:endParaRPr lang="en-CA"/>
        </a:p>
      </dgm:t>
    </dgm:pt>
    <dgm:pt modelId="{B4C13819-CBC2-4C34-B216-6C881C5735D6}">
      <dgm:prSet phldrT="[Text]" custT="1"/>
      <dgm:spPr/>
      <dgm:t>
        <a:bodyPr/>
        <a:lstStyle/>
        <a:p>
          <a:r>
            <a:rPr lang="en-CA" sz="1400" dirty="0">
              <a:latin typeface="Dax Offc Pro"/>
            </a:rPr>
            <a:t>Email and Social media accounts</a:t>
          </a:r>
        </a:p>
      </dgm:t>
    </dgm:pt>
    <dgm:pt modelId="{EE18F516-E80E-4F07-8643-67927C7C39D3}" type="parTrans" cxnId="{6F21D611-D7F7-4274-B6A1-BFDA550DA89B}">
      <dgm:prSet/>
      <dgm:spPr/>
      <dgm:t>
        <a:bodyPr/>
        <a:lstStyle/>
        <a:p>
          <a:endParaRPr lang="en-CA"/>
        </a:p>
      </dgm:t>
    </dgm:pt>
    <dgm:pt modelId="{BBE3A0E0-6E3B-4A1C-A96B-12F98515E146}" type="sibTrans" cxnId="{6F21D611-D7F7-4274-B6A1-BFDA550DA89B}">
      <dgm:prSet/>
      <dgm:spPr/>
      <dgm:t>
        <a:bodyPr/>
        <a:lstStyle/>
        <a:p>
          <a:endParaRPr lang="en-CA"/>
        </a:p>
      </dgm:t>
    </dgm:pt>
    <dgm:pt modelId="{3E7D9DDF-6B99-46D4-9705-288336AF9FAD}" type="pres">
      <dgm:prSet presAssocID="{B0F50C11-160C-490C-936A-8212CA6AA58C}" presName="Name0" presStyleCnt="0">
        <dgm:presLayoutVars>
          <dgm:dir/>
          <dgm:animLvl val="lvl"/>
          <dgm:resizeHandles val="exact"/>
        </dgm:presLayoutVars>
      </dgm:prSet>
      <dgm:spPr/>
    </dgm:pt>
    <dgm:pt modelId="{9FA3D3B7-21B7-416A-ACF6-AD6DBA3359B2}" type="pres">
      <dgm:prSet presAssocID="{5BFF1CB4-33F9-4D9B-9511-10B00FAA8BC3}" presName="linNode" presStyleCnt="0"/>
      <dgm:spPr/>
    </dgm:pt>
    <dgm:pt modelId="{8474651B-FF7B-4C56-9861-D158A17BF52E}" type="pres">
      <dgm:prSet presAssocID="{5BFF1CB4-33F9-4D9B-9511-10B00FAA8BC3}" presName="parentText" presStyleLbl="node1" presStyleIdx="0" presStyleCnt="4" custLinFactNeighborX="-3474" custLinFactNeighborY="-935">
        <dgm:presLayoutVars>
          <dgm:chMax val="1"/>
          <dgm:bulletEnabled val="1"/>
        </dgm:presLayoutVars>
      </dgm:prSet>
      <dgm:spPr/>
    </dgm:pt>
    <dgm:pt modelId="{C23FA922-004F-48C7-BC29-5B6813A0E995}" type="pres">
      <dgm:prSet presAssocID="{5BFF1CB4-33F9-4D9B-9511-10B00FAA8BC3}" presName="descendantText" presStyleLbl="alignAccFollowNode1" presStyleIdx="0" presStyleCnt="4" custLinFactNeighborX="0" custLinFactNeighborY="-1164">
        <dgm:presLayoutVars>
          <dgm:bulletEnabled val="1"/>
        </dgm:presLayoutVars>
      </dgm:prSet>
      <dgm:spPr/>
    </dgm:pt>
    <dgm:pt modelId="{22D0716B-9BF3-4FC0-803C-79B3F6C12377}" type="pres">
      <dgm:prSet presAssocID="{2504D225-91AB-4606-AA55-DC396FDB0434}" presName="sp" presStyleCnt="0"/>
      <dgm:spPr/>
    </dgm:pt>
    <dgm:pt modelId="{32D2C72C-4A28-4BAB-B582-46D5556CABC9}" type="pres">
      <dgm:prSet presAssocID="{5B486EF9-86E2-4FE2-8273-4E9095556D16}" presName="linNode" presStyleCnt="0"/>
      <dgm:spPr/>
    </dgm:pt>
    <dgm:pt modelId="{28C3DF0A-940F-42B2-8EE7-93DA6029DCDD}" type="pres">
      <dgm:prSet presAssocID="{5B486EF9-86E2-4FE2-8273-4E9095556D16}" presName="parentText" presStyleLbl="node1" presStyleIdx="1" presStyleCnt="4">
        <dgm:presLayoutVars>
          <dgm:chMax val="1"/>
          <dgm:bulletEnabled val="1"/>
        </dgm:presLayoutVars>
      </dgm:prSet>
      <dgm:spPr/>
    </dgm:pt>
    <dgm:pt modelId="{1EECCD18-BC13-40C9-AFC2-3FB3C4023D95}" type="pres">
      <dgm:prSet presAssocID="{5B486EF9-86E2-4FE2-8273-4E9095556D16}" presName="descendantText" presStyleLbl="alignAccFollowNode1" presStyleIdx="1" presStyleCnt="4">
        <dgm:presLayoutVars>
          <dgm:bulletEnabled val="1"/>
        </dgm:presLayoutVars>
      </dgm:prSet>
      <dgm:spPr/>
    </dgm:pt>
    <dgm:pt modelId="{CD62461C-5C32-4CA4-947E-18CD7669FD90}" type="pres">
      <dgm:prSet presAssocID="{BDC09D38-4EFA-49F0-95E1-F4BDA6F69AE2}" presName="sp" presStyleCnt="0"/>
      <dgm:spPr/>
    </dgm:pt>
    <dgm:pt modelId="{0D5B4392-2633-49D1-B0D1-4371A4A4EBE6}" type="pres">
      <dgm:prSet presAssocID="{954D635F-AE0B-43AA-96FB-F2F5ADB2AB19}" presName="linNode" presStyleCnt="0"/>
      <dgm:spPr/>
    </dgm:pt>
    <dgm:pt modelId="{812B8C64-A49A-45F3-8A06-B0E9B3E813A1}" type="pres">
      <dgm:prSet presAssocID="{954D635F-AE0B-43AA-96FB-F2F5ADB2AB19}" presName="parentText" presStyleLbl="node1" presStyleIdx="2" presStyleCnt="4" custLinFactNeighborX="-1616" custLinFactNeighborY="229">
        <dgm:presLayoutVars>
          <dgm:chMax val="1"/>
          <dgm:bulletEnabled val="1"/>
        </dgm:presLayoutVars>
      </dgm:prSet>
      <dgm:spPr/>
    </dgm:pt>
    <dgm:pt modelId="{CFFA33DE-F3AB-4301-9246-ABF8729DE9D2}" type="pres">
      <dgm:prSet presAssocID="{954D635F-AE0B-43AA-96FB-F2F5ADB2AB19}" presName="descendantText" presStyleLbl="alignAccFollowNode1" presStyleIdx="2" presStyleCnt="4">
        <dgm:presLayoutVars>
          <dgm:bulletEnabled val="1"/>
        </dgm:presLayoutVars>
      </dgm:prSet>
      <dgm:spPr/>
    </dgm:pt>
    <dgm:pt modelId="{15C0AC1F-F7AA-4EA1-A98B-10D2FCE78D87}" type="pres">
      <dgm:prSet presAssocID="{CD0F0779-9610-4AA4-94EB-762CED166BBB}" presName="sp" presStyleCnt="0"/>
      <dgm:spPr/>
    </dgm:pt>
    <dgm:pt modelId="{C5497DD1-0C73-47F5-86BE-D906DD599977}" type="pres">
      <dgm:prSet presAssocID="{C22614DA-7B6C-46E3-A968-4BABA45F684D}" presName="linNode" presStyleCnt="0"/>
      <dgm:spPr/>
    </dgm:pt>
    <dgm:pt modelId="{3836F3FB-DA81-4260-AC02-B9A100FFCF97}" type="pres">
      <dgm:prSet presAssocID="{C22614DA-7B6C-46E3-A968-4BABA45F684D}" presName="parentText" presStyleLbl="node1" presStyleIdx="3" presStyleCnt="4">
        <dgm:presLayoutVars>
          <dgm:chMax val="1"/>
          <dgm:bulletEnabled val="1"/>
        </dgm:presLayoutVars>
      </dgm:prSet>
      <dgm:spPr/>
    </dgm:pt>
    <dgm:pt modelId="{94DBCE78-D5B2-449C-BE2C-80429D83F20C}" type="pres">
      <dgm:prSet presAssocID="{C22614DA-7B6C-46E3-A968-4BABA45F684D}" presName="descendantText" presStyleLbl="alignAccFollowNode1" presStyleIdx="3" presStyleCnt="4" custLinFactNeighborX="8659" custLinFactNeighborY="0">
        <dgm:presLayoutVars>
          <dgm:bulletEnabled val="1"/>
        </dgm:presLayoutVars>
      </dgm:prSet>
      <dgm:spPr/>
    </dgm:pt>
  </dgm:ptLst>
  <dgm:cxnLst>
    <dgm:cxn modelId="{37A1A201-00EA-40F9-8E83-E364F406B81F}" srcId="{B0F50C11-160C-490C-936A-8212CA6AA58C}" destId="{5B486EF9-86E2-4FE2-8273-4E9095556D16}" srcOrd="1" destOrd="0" parTransId="{75A8AD71-E2C9-432E-B9BA-D407DEFE9632}" sibTransId="{BDC09D38-4EFA-49F0-95E1-F4BDA6F69AE2}"/>
    <dgm:cxn modelId="{9B93EE0A-CC35-4941-9571-05C2BD067304}" type="presOf" srcId="{B0F50C11-160C-490C-936A-8212CA6AA58C}" destId="{3E7D9DDF-6B99-46D4-9705-288336AF9FAD}" srcOrd="0" destOrd="0" presId="urn:microsoft.com/office/officeart/2005/8/layout/vList5"/>
    <dgm:cxn modelId="{6F21D611-D7F7-4274-B6A1-BFDA550DA89B}" srcId="{C22614DA-7B6C-46E3-A968-4BABA45F684D}" destId="{B4C13819-CBC2-4C34-B216-6C881C5735D6}" srcOrd="3" destOrd="0" parTransId="{EE18F516-E80E-4F07-8643-67927C7C39D3}" sibTransId="{BBE3A0E0-6E3B-4A1C-A96B-12F98515E146}"/>
    <dgm:cxn modelId="{0F3BC219-E787-407B-9AC2-527FF227AD19}" srcId="{954D635F-AE0B-43AA-96FB-F2F5ADB2AB19}" destId="{AF547C67-AE4A-4EBB-BD80-5CA6AB376F98}" srcOrd="0" destOrd="0" parTransId="{93D73038-8C1C-4E45-907A-AE1EB6C894D8}" sibTransId="{A423F262-DB09-4DF5-84EE-C16E1AD08DE1}"/>
    <dgm:cxn modelId="{3B5A1C23-8A1B-4ABB-A312-4E4602EA0330}" srcId="{B0F50C11-160C-490C-936A-8212CA6AA58C}" destId="{C22614DA-7B6C-46E3-A968-4BABA45F684D}" srcOrd="3" destOrd="0" parTransId="{3027F77B-459C-4CCC-904C-420C1082B33B}" sibTransId="{EDA0D532-9457-440A-8B0C-3BFA629C526E}"/>
    <dgm:cxn modelId="{58101127-C300-47F8-BBDF-E121D6DF3316}" type="presOf" srcId="{267BE7FC-2139-4A33-9AEE-225363020DD8}" destId="{94DBCE78-D5B2-449C-BE2C-80429D83F20C}" srcOrd="0" destOrd="0" presId="urn:microsoft.com/office/officeart/2005/8/layout/vList5"/>
    <dgm:cxn modelId="{750DE12D-31A5-4CBD-8B06-10D062BC0141}" type="presOf" srcId="{954D635F-AE0B-43AA-96FB-F2F5ADB2AB19}" destId="{812B8C64-A49A-45F3-8A06-B0E9B3E813A1}" srcOrd="0" destOrd="0" presId="urn:microsoft.com/office/officeart/2005/8/layout/vList5"/>
    <dgm:cxn modelId="{2BE2692F-4C4E-402F-9A00-86B816F76EEE}" srcId="{C22614DA-7B6C-46E3-A968-4BABA45F684D}" destId="{1C4E6C34-58A5-4853-85C2-68518CD48E78}" srcOrd="2" destOrd="0" parTransId="{70A2A66B-3BFB-4749-B7F3-A43267816795}" sibTransId="{07CE659A-065D-437E-B502-F2C2028305F7}"/>
    <dgm:cxn modelId="{F63B6F35-35DA-427F-B4DC-7D404EC4C48B}" srcId="{954D635F-AE0B-43AA-96FB-F2F5ADB2AB19}" destId="{33F770D2-F2AA-408A-9ED2-35FB2C3B4407}" srcOrd="2" destOrd="0" parTransId="{B56CE548-7D3B-4AEC-A25F-13347EB1B18B}" sibTransId="{25307F08-D585-47FE-BAF4-FEF69EB3D629}"/>
    <dgm:cxn modelId="{CB482D3B-40A4-40E0-B0A3-7DB8C0395C65}" srcId="{954D635F-AE0B-43AA-96FB-F2F5ADB2AB19}" destId="{9822A4C8-03F6-4AAF-9CA8-E4A1354502A8}" srcOrd="1" destOrd="0" parTransId="{C718CD74-9D1A-4848-AEDC-1FAE65E024DF}" sibTransId="{307F759F-FC60-44A8-94B1-3FD59CF01F2C}"/>
    <dgm:cxn modelId="{91A4673B-2060-4B7E-A8C5-9BD33435A68D}" srcId="{5BFF1CB4-33F9-4D9B-9511-10B00FAA8BC3}" destId="{2FF9F26F-9E42-479C-8A05-9E1F72EB154E}" srcOrd="1" destOrd="0" parTransId="{2B62DA6A-24DA-4155-B379-C3B96C5A3F6C}" sibTransId="{7EB4813A-E1DD-4B63-8FB5-308EFFD081AC}"/>
    <dgm:cxn modelId="{9A21A45B-4C80-4609-B208-CCCE11F02F10}" srcId="{5B486EF9-86E2-4FE2-8273-4E9095556D16}" destId="{28C2D9AD-9164-41B6-9FBB-2E6B9A7668A7}" srcOrd="1" destOrd="0" parTransId="{F5FE94EF-CA86-4FEA-A761-CF4D452B2FF0}" sibTransId="{858F0374-44D8-4F00-8516-45309191CE1A}"/>
    <dgm:cxn modelId="{4EE2C95C-7579-41D3-BD2E-29B7069BF489}" type="presOf" srcId="{C22614DA-7B6C-46E3-A968-4BABA45F684D}" destId="{3836F3FB-DA81-4260-AC02-B9A100FFCF97}" srcOrd="0" destOrd="0" presId="urn:microsoft.com/office/officeart/2005/8/layout/vList5"/>
    <dgm:cxn modelId="{D737E05C-28BC-4A2A-BB3E-84F50FB3AC35}" srcId="{5B486EF9-86E2-4FE2-8273-4E9095556D16}" destId="{CEBA8971-6BCD-499A-9A20-7A8E6E43A465}" srcOrd="2" destOrd="0" parTransId="{18937988-6DDA-4356-AB56-FD13D1B0243D}" sibTransId="{E633BADC-E76E-4B91-A466-876C5D907A20}"/>
    <dgm:cxn modelId="{81C01A60-B4CA-489E-8CC5-75826F0FE6DF}" srcId="{C22614DA-7B6C-46E3-A968-4BABA45F684D}" destId="{267BE7FC-2139-4A33-9AEE-225363020DD8}" srcOrd="0" destOrd="0" parTransId="{8F94DDEE-1639-4584-964C-49AA9885E58C}" sibTransId="{797D02EC-3120-4E52-B28D-3BE45AE49240}"/>
    <dgm:cxn modelId="{559B4E61-9430-4BBC-BDD6-0DDD1A501033}" srcId="{954D635F-AE0B-43AA-96FB-F2F5ADB2AB19}" destId="{76DDAD5D-016D-4B95-A265-202FE797C98A}" srcOrd="3" destOrd="0" parTransId="{0B961786-B987-475C-A318-BBCB72DCC741}" sibTransId="{83F872A1-4F07-4F62-96AC-185C28D86178}"/>
    <dgm:cxn modelId="{E11FB362-6276-4831-8815-68B57A66B3B3}" type="presOf" srcId="{1C4E6C34-58A5-4853-85C2-68518CD48E78}" destId="{94DBCE78-D5B2-449C-BE2C-80429D83F20C}" srcOrd="0" destOrd="2" presId="urn:microsoft.com/office/officeart/2005/8/layout/vList5"/>
    <dgm:cxn modelId="{98568B46-B80E-4B2C-A180-CFD69D5E303E}" srcId="{B0F50C11-160C-490C-936A-8212CA6AA58C}" destId="{5BFF1CB4-33F9-4D9B-9511-10B00FAA8BC3}" srcOrd="0" destOrd="0" parTransId="{23E207D9-A5BE-4807-8DBC-D7A688D5A393}" sibTransId="{2504D225-91AB-4606-AA55-DC396FDB0434}"/>
    <dgm:cxn modelId="{9185A16A-884C-4B2B-8214-9D5181779560}" type="presOf" srcId="{28C2D9AD-9164-41B6-9FBB-2E6B9A7668A7}" destId="{1EECCD18-BC13-40C9-AFC2-3FB3C4023D95}" srcOrd="0" destOrd="1" presId="urn:microsoft.com/office/officeart/2005/8/layout/vList5"/>
    <dgm:cxn modelId="{72B8AA4D-AF3C-45AF-9070-71C30EC6A92A}" srcId="{5BFF1CB4-33F9-4D9B-9511-10B00FAA8BC3}" destId="{EEE95147-0D30-404D-949E-F3F8B22BE245}" srcOrd="2" destOrd="0" parTransId="{E87C08C9-C67A-4C04-B2F9-9EDD0E2A770C}" sibTransId="{B8418F6A-3F9D-471E-A02D-01EB1450D802}"/>
    <dgm:cxn modelId="{7C99817F-3EAB-4796-826C-6FF78C67CA1A}" type="presOf" srcId="{33F770D2-F2AA-408A-9ED2-35FB2C3B4407}" destId="{CFFA33DE-F3AB-4301-9246-ABF8729DE9D2}" srcOrd="0" destOrd="2" presId="urn:microsoft.com/office/officeart/2005/8/layout/vList5"/>
    <dgm:cxn modelId="{C7125E89-2545-4114-AF9B-F6B1EAA07991}" type="presOf" srcId="{5BFF1CB4-33F9-4D9B-9511-10B00FAA8BC3}" destId="{8474651B-FF7B-4C56-9861-D158A17BF52E}" srcOrd="0" destOrd="0" presId="urn:microsoft.com/office/officeart/2005/8/layout/vList5"/>
    <dgm:cxn modelId="{3FC88C8E-6828-4072-8D56-0BAD97A53D8C}" type="presOf" srcId="{9822A4C8-03F6-4AAF-9CA8-E4A1354502A8}" destId="{CFFA33DE-F3AB-4301-9246-ABF8729DE9D2}" srcOrd="0" destOrd="1" presId="urn:microsoft.com/office/officeart/2005/8/layout/vList5"/>
    <dgm:cxn modelId="{D94FF48E-D18C-403F-8553-AB554856F497}" type="presOf" srcId="{5285B546-6A27-4718-8292-D6DF6B799CE0}" destId="{C23FA922-004F-48C7-BC29-5B6813A0E995}" srcOrd="0" destOrd="0" presId="urn:microsoft.com/office/officeart/2005/8/layout/vList5"/>
    <dgm:cxn modelId="{AD59C098-D366-439F-9A93-5D617B6E5335}" type="presOf" srcId="{4269367E-15A5-439C-91EB-F4B3B6AFE54E}" destId="{1EECCD18-BC13-40C9-AFC2-3FB3C4023D95}" srcOrd="0" destOrd="0" presId="urn:microsoft.com/office/officeart/2005/8/layout/vList5"/>
    <dgm:cxn modelId="{85E9979C-7275-46B2-97B0-066B8D480298}" type="presOf" srcId="{19C5E156-58CA-4F23-B89A-016167F30A5F}" destId="{94DBCE78-D5B2-449C-BE2C-80429D83F20C}" srcOrd="0" destOrd="1" presId="urn:microsoft.com/office/officeart/2005/8/layout/vList5"/>
    <dgm:cxn modelId="{3EEF49A0-88D3-4306-A0AF-5AF9B809F2E5}" type="presOf" srcId="{AF547C67-AE4A-4EBB-BD80-5CA6AB376F98}" destId="{CFFA33DE-F3AB-4301-9246-ABF8729DE9D2}" srcOrd="0" destOrd="0" presId="urn:microsoft.com/office/officeart/2005/8/layout/vList5"/>
    <dgm:cxn modelId="{6FFECDAA-F994-4A88-8E32-1C4A5050E827}" type="presOf" srcId="{EEE95147-0D30-404D-949E-F3F8B22BE245}" destId="{C23FA922-004F-48C7-BC29-5B6813A0E995}" srcOrd="0" destOrd="2" presId="urn:microsoft.com/office/officeart/2005/8/layout/vList5"/>
    <dgm:cxn modelId="{B5554EAE-2C87-4FC5-AC17-5CFAD79B972A}" type="presOf" srcId="{CEBA8971-6BCD-499A-9A20-7A8E6E43A465}" destId="{1EECCD18-BC13-40C9-AFC2-3FB3C4023D95}" srcOrd="0" destOrd="2" presId="urn:microsoft.com/office/officeart/2005/8/layout/vList5"/>
    <dgm:cxn modelId="{E5C54EB1-A07A-4560-9798-116A06BAFA88}" srcId="{5B486EF9-86E2-4FE2-8273-4E9095556D16}" destId="{4269367E-15A5-439C-91EB-F4B3B6AFE54E}" srcOrd="0" destOrd="0" parTransId="{70E1E241-D0B7-42BE-857F-6948B89960C0}" sibTransId="{9AB0A5D5-A1B5-4C84-9D92-27B9F6E42ADD}"/>
    <dgm:cxn modelId="{3A82DBB2-DE91-4086-835D-5024495B99E5}" srcId="{C22614DA-7B6C-46E3-A968-4BABA45F684D}" destId="{19C5E156-58CA-4F23-B89A-016167F30A5F}" srcOrd="1" destOrd="0" parTransId="{2F1CD60A-B145-4D63-BC83-2C179572686A}" sibTransId="{3EBC6B6B-CE60-4AB5-A29D-EF7C5E34F22C}"/>
    <dgm:cxn modelId="{337F33B6-04F3-477D-87A0-DC1B4A2EDA95}" type="presOf" srcId="{9C8EACF5-2A44-4B2D-A062-1A23A0C40CAF}" destId="{1EECCD18-BC13-40C9-AFC2-3FB3C4023D95}" srcOrd="0" destOrd="3" presId="urn:microsoft.com/office/officeart/2005/8/layout/vList5"/>
    <dgm:cxn modelId="{BBA8C5BC-904D-40B0-AEFD-721B83005592}" type="presOf" srcId="{2FF9F26F-9E42-479C-8A05-9E1F72EB154E}" destId="{C23FA922-004F-48C7-BC29-5B6813A0E995}" srcOrd="0" destOrd="1" presId="urn:microsoft.com/office/officeart/2005/8/layout/vList5"/>
    <dgm:cxn modelId="{B35E82C0-D94A-4279-9479-A5EB194B9770}" type="presOf" srcId="{76DDAD5D-016D-4B95-A265-202FE797C98A}" destId="{CFFA33DE-F3AB-4301-9246-ABF8729DE9D2}" srcOrd="0" destOrd="3" presId="urn:microsoft.com/office/officeart/2005/8/layout/vList5"/>
    <dgm:cxn modelId="{5B486DCA-885C-443D-A5CE-84BC085740E8}" srcId="{5B486EF9-86E2-4FE2-8273-4E9095556D16}" destId="{9C8EACF5-2A44-4B2D-A062-1A23A0C40CAF}" srcOrd="3" destOrd="0" parTransId="{900DD252-117E-4445-98AC-3CFB5D23C199}" sibTransId="{F7DEC467-5571-4D1B-9862-5B16DE35E912}"/>
    <dgm:cxn modelId="{D31559CC-FD83-4A4D-8682-5F987F1871AF}" srcId="{5BFF1CB4-33F9-4D9B-9511-10B00FAA8BC3}" destId="{5285B546-6A27-4718-8292-D6DF6B799CE0}" srcOrd="0" destOrd="0" parTransId="{8EA6A51A-E7C4-40D9-B410-BF3C25731AC2}" sibTransId="{DB013A2C-09F2-45EE-A86D-020696605AF1}"/>
    <dgm:cxn modelId="{C41B7CDC-BB82-4D2C-ADF0-0C6DB9AB3753}" type="presOf" srcId="{B4C13819-CBC2-4C34-B216-6C881C5735D6}" destId="{94DBCE78-D5B2-449C-BE2C-80429D83F20C}" srcOrd="0" destOrd="3" presId="urn:microsoft.com/office/officeart/2005/8/layout/vList5"/>
    <dgm:cxn modelId="{1E849EE9-9AA8-404C-A9C8-B87796C01824}" type="presOf" srcId="{5B486EF9-86E2-4FE2-8273-4E9095556D16}" destId="{28C3DF0A-940F-42B2-8EE7-93DA6029DCDD}" srcOrd="0" destOrd="0" presId="urn:microsoft.com/office/officeart/2005/8/layout/vList5"/>
    <dgm:cxn modelId="{8998BBF1-51B8-427C-ACB2-3A74377311CE}" srcId="{B0F50C11-160C-490C-936A-8212CA6AA58C}" destId="{954D635F-AE0B-43AA-96FB-F2F5ADB2AB19}" srcOrd="2" destOrd="0" parTransId="{89E09951-E3A8-45CC-8184-D2E57150D617}" sibTransId="{CD0F0779-9610-4AA4-94EB-762CED166BBB}"/>
    <dgm:cxn modelId="{BB203768-7F3F-4AEC-83E7-CD62244463B9}" type="presParOf" srcId="{3E7D9DDF-6B99-46D4-9705-288336AF9FAD}" destId="{9FA3D3B7-21B7-416A-ACF6-AD6DBA3359B2}" srcOrd="0" destOrd="0" presId="urn:microsoft.com/office/officeart/2005/8/layout/vList5"/>
    <dgm:cxn modelId="{480BB7A1-4A22-4B24-9D2F-30C7FE403ED6}" type="presParOf" srcId="{9FA3D3B7-21B7-416A-ACF6-AD6DBA3359B2}" destId="{8474651B-FF7B-4C56-9861-D158A17BF52E}" srcOrd="0" destOrd="0" presId="urn:microsoft.com/office/officeart/2005/8/layout/vList5"/>
    <dgm:cxn modelId="{8343BB1B-5F4E-41A2-BF94-E2E1FD0CE11F}" type="presParOf" srcId="{9FA3D3B7-21B7-416A-ACF6-AD6DBA3359B2}" destId="{C23FA922-004F-48C7-BC29-5B6813A0E995}" srcOrd="1" destOrd="0" presId="urn:microsoft.com/office/officeart/2005/8/layout/vList5"/>
    <dgm:cxn modelId="{7736553D-AB09-4CB5-9FE4-890DE8F3DFC9}" type="presParOf" srcId="{3E7D9DDF-6B99-46D4-9705-288336AF9FAD}" destId="{22D0716B-9BF3-4FC0-803C-79B3F6C12377}" srcOrd="1" destOrd="0" presId="urn:microsoft.com/office/officeart/2005/8/layout/vList5"/>
    <dgm:cxn modelId="{6990D0D1-213B-443A-93C6-474B2E3F5CDA}" type="presParOf" srcId="{3E7D9DDF-6B99-46D4-9705-288336AF9FAD}" destId="{32D2C72C-4A28-4BAB-B582-46D5556CABC9}" srcOrd="2" destOrd="0" presId="urn:microsoft.com/office/officeart/2005/8/layout/vList5"/>
    <dgm:cxn modelId="{07F9D94E-BE6A-43FD-904C-3C3C0C9D3C75}" type="presParOf" srcId="{32D2C72C-4A28-4BAB-B582-46D5556CABC9}" destId="{28C3DF0A-940F-42B2-8EE7-93DA6029DCDD}" srcOrd="0" destOrd="0" presId="urn:microsoft.com/office/officeart/2005/8/layout/vList5"/>
    <dgm:cxn modelId="{DCD07851-63D3-4AA2-BF0D-616D3D7F8FD4}" type="presParOf" srcId="{32D2C72C-4A28-4BAB-B582-46D5556CABC9}" destId="{1EECCD18-BC13-40C9-AFC2-3FB3C4023D95}" srcOrd="1" destOrd="0" presId="urn:microsoft.com/office/officeart/2005/8/layout/vList5"/>
    <dgm:cxn modelId="{E32E44F6-A7C3-42AF-97EB-C634CE7185A8}" type="presParOf" srcId="{3E7D9DDF-6B99-46D4-9705-288336AF9FAD}" destId="{CD62461C-5C32-4CA4-947E-18CD7669FD90}" srcOrd="3" destOrd="0" presId="urn:microsoft.com/office/officeart/2005/8/layout/vList5"/>
    <dgm:cxn modelId="{B923A0B5-668F-4179-BA80-4407C940AD25}" type="presParOf" srcId="{3E7D9DDF-6B99-46D4-9705-288336AF9FAD}" destId="{0D5B4392-2633-49D1-B0D1-4371A4A4EBE6}" srcOrd="4" destOrd="0" presId="urn:microsoft.com/office/officeart/2005/8/layout/vList5"/>
    <dgm:cxn modelId="{D8403F14-673F-459C-BB9D-2D6463990AA0}" type="presParOf" srcId="{0D5B4392-2633-49D1-B0D1-4371A4A4EBE6}" destId="{812B8C64-A49A-45F3-8A06-B0E9B3E813A1}" srcOrd="0" destOrd="0" presId="urn:microsoft.com/office/officeart/2005/8/layout/vList5"/>
    <dgm:cxn modelId="{A631DC4C-A949-4284-B04E-DE22C437F42E}" type="presParOf" srcId="{0D5B4392-2633-49D1-B0D1-4371A4A4EBE6}" destId="{CFFA33DE-F3AB-4301-9246-ABF8729DE9D2}" srcOrd="1" destOrd="0" presId="urn:microsoft.com/office/officeart/2005/8/layout/vList5"/>
    <dgm:cxn modelId="{618D5ED7-0595-4085-A623-6AB05FFD26FF}" type="presParOf" srcId="{3E7D9DDF-6B99-46D4-9705-288336AF9FAD}" destId="{15C0AC1F-F7AA-4EA1-A98B-10D2FCE78D87}" srcOrd="5" destOrd="0" presId="urn:microsoft.com/office/officeart/2005/8/layout/vList5"/>
    <dgm:cxn modelId="{0698706A-7021-4681-9F39-4BAECC8BBDA0}" type="presParOf" srcId="{3E7D9DDF-6B99-46D4-9705-288336AF9FAD}" destId="{C5497DD1-0C73-47F5-86BE-D906DD599977}" srcOrd="6" destOrd="0" presId="urn:microsoft.com/office/officeart/2005/8/layout/vList5"/>
    <dgm:cxn modelId="{B9CA8BE4-E059-467C-8763-7CACA1FB156E}" type="presParOf" srcId="{C5497DD1-0C73-47F5-86BE-D906DD599977}" destId="{3836F3FB-DA81-4260-AC02-B9A100FFCF97}" srcOrd="0" destOrd="0" presId="urn:microsoft.com/office/officeart/2005/8/layout/vList5"/>
    <dgm:cxn modelId="{373110FD-4D80-4CA5-AE34-ADAA52623BD5}" type="presParOf" srcId="{C5497DD1-0C73-47F5-86BE-D906DD599977}" destId="{94DBCE78-D5B2-449C-BE2C-80429D83F20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A5B778-BD68-4F3C-B4D5-7EBCCD90CC64}"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CA"/>
        </a:p>
      </dgm:t>
    </dgm:pt>
    <dgm:pt modelId="{956AED36-3E24-4518-99D3-673A9DCDE28D}">
      <dgm:prSet phldrT="[Text]"/>
      <dgm:spPr/>
      <dgm:t>
        <a:bodyPr/>
        <a:lstStyle/>
        <a:p>
          <a:pPr algn="ctr"/>
          <a:r>
            <a:rPr lang="en-CA" b="1" dirty="0"/>
            <a:t>Achieve</a:t>
          </a:r>
        </a:p>
      </dgm:t>
    </dgm:pt>
    <dgm:pt modelId="{B1FA585F-C02B-44C7-B48F-4216A30855B5}" type="parTrans" cxnId="{A6AEEC7F-0389-4EB4-8E62-30DAAC1C2B79}">
      <dgm:prSet/>
      <dgm:spPr/>
      <dgm:t>
        <a:bodyPr/>
        <a:lstStyle/>
        <a:p>
          <a:pPr algn="ctr"/>
          <a:endParaRPr lang="en-CA"/>
        </a:p>
      </dgm:t>
    </dgm:pt>
    <dgm:pt modelId="{0C1B101B-81F1-4361-9950-CA7B0FA73399}" type="sibTrans" cxnId="{A6AEEC7F-0389-4EB4-8E62-30DAAC1C2B79}">
      <dgm:prSet/>
      <dgm:spPr/>
      <dgm:t>
        <a:bodyPr/>
        <a:lstStyle/>
        <a:p>
          <a:pPr algn="ctr"/>
          <a:endParaRPr lang="en-CA"/>
        </a:p>
      </dgm:t>
    </dgm:pt>
    <dgm:pt modelId="{4DE0376D-B519-4E0E-939D-DAF5AEEFB901}">
      <dgm:prSet phldrT="[Text]"/>
      <dgm:spPr/>
      <dgm:t>
        <a:bodyPr/>
        <a:lstStyle/>
        <a:p>
          <a:pPr algn="ctr"/>
          <a:r>
            <a:rPr lang="en-CA" b="1" dirty="0"/>
            <a:t>Preserve</a:t>
          </a:r>
        </a:p>
      </dgm:t>
    </dgm:pt>
    <dgm:pt modelId="{325001B1-409F-410C-A9E5-E75404777264}" type="parTrans" cxnId="{C9DE786B-8B3A-4EFA-8086-E7A454128CD9}">
      <dgm:prSet/>
      <dgm:spPr/>
      <dgm:t>
        <a:bodyPr/>
        <a:lstStyle/>
        <a:p>
          <a:pPr algn="ctr"/>
          <a:endParaRPr lang="en-CA"/>
        </a:p>
      </dgm:t>
    </dgm:pt>
    <dgm:pt modelId="{E30F58C0-763C-486F-B9AC-FA61E8BC2FEA}" type="sibTrans" cxnId="{C9DE786B-8B3A-4EFA-8086-E7A454128CD9}">
      <dgm:prSet/>
      <dgm:spPr/>
      <dgm:t>
        <a:bodyPr/>
        <a:lstStyle/>
        <a:p>
          <a:pPr algn="ctr"/>
          <a:endParaRPr lang="en-CA"/>
        </a:p>
      </dgm:t>
    </dgm:pt>
    <dgm:pt modelId="{9805FACF-5440-4968-A0D3-1B7FBF832FA4}">
      <dgm:prSet phldrT="[Text]"/>
      <dgm:spPr/>
      <dgm:t>
        <a:bodyPr/>
        <a:lstStyle/>
        <a:p>
          <a:pPr algn="ctr"/>
          <a:r>
            <a:rPr lang="en-CA" b="1" dirty="0"/>
            <a:t>Avoid</a:t>
          </a:r>
        </a:p>
      </dgm:t>
    </dgm:pt>
    <dgm:pt modelId="{C7561827-DFA4-48F3-BC89-5862B0BF4482}" type="parTrans" cxnId="{248943E4-6625-42CF-827C-F0BB63431A34}">
      <dgm:prSet/>
      <dgm:spPr/>
      <dgm:t>
        <a:bodyPr/>
        <a:lstStyle/>
        <a:p>
          <a:pPr algn="ctr"/>
          <a:endParaRPr lang="en-CA"/>
        </a:p>
      </dgm:t>
    </dgm:pt>
    <dgm:pt modelId="{CFD33A6C-186F-4ACA-8E53-A7DB2BFA8A6C}" type="sibTrans" cxnId="{248943E4-6625-42CF-827C-F0BB63431A34}">
      <dgm:prSet/>
      <dgm:spPr/>
      <dgm:t>
        <a:bodyPr/>
        <a:lstStyle/>
        <a:p>
          <a:pPr algn="ctr"/>
          <a:endParaRPr lang="en-CA"/>
        </a:p>
      </dgm:t>
    </dgm:pt>
    <dgm:pt modelId="{DC276F20-A106-43D8-ADC3-F7549ACA882A}" type="pres">
      <dgm:prSet presAssocID="{47A5B778-BD68-4F3C-B4D5-7EBCCD90CC64}" presName="Name0" presStyleCnt="0">
        <dgm:presLayoutVars>
          <dgm:chMax val="7"/>
          <dgm:chPref val="7"/>
          <dgm:dir/>
          <dgm:animLvl val="lvl"/>
        </dgm:presLayoutVars>
      </dgm:prSet>
      <dgm:spPr/>
    </dgm:pt>
    <dgm:pt modelId="{63C8218F-EBC8-4393-BBEA-08A87EDC593F}" type="pres">
      <dgm:prSet presAssocID="{956AED36-3E24-4518-99D3-673A9DCDE28D}" presName="Accent1" presStyleCnt="0"/>
      <dgm:spPr/>
    </dgm:pt>
    <dgm:pt modelId="{F662F760-34B2-47C2-B4F3-7171DD69ADDB}" type="pres">
      <dgm:prSet presAssocID="{956AED36-3E24-4518-99D3-673A9DCDE28D}" presName="Accent" presStyleLbl="node1" presStyleIdx="0" presStyleCnt="3"/>
      <dgm:spPr/>
    </dgm:pt>
    <dgm:pt modelId="{F2002AF0-32BF-47C2-B5A3-8207CD1FCFD4}" type="pres">
      <dgm:prSet presAssocID="{956AED36-3E24-4518-99D3-673A9DCDE28D}" presName="Parent1" presStyleLbl="revTx" presStyleIdx="0" presStyleCnt="3">
        <dgm:presLayoutVars>
          <dgm:chMax val="1"/>
          <dgm:chPref val="1"/>
          <dgm:bulletEnabled val="1"/>
        </dgm:presLayoutVars>
      </dgm:prSet>
      <dgm:spPr/>
    </dgm:pt>
    <dgm:pt modelId="{33E650DC-C370-40BB-8C73-F314D1A93E1E}" type="pres">
      <dgm:prSet presAssocID="{4DE0376D-B519-4E0E-939D-DAF5AEEFB901}" presName="Accent2" presStyleCnt="0"/>
      <dgm:spPr/>
    </dgm:pt>
    <dgm:pt modelId="{380D5DED-E38C-4CA9-A0D8-F700F2F4D798}" type="pres">
      <dgm:prSet presAssocID="{4DE0376D-B519-4E0E-939D-DAF5AEEFB901}" presName="Accent" presStyleLbl="node1" presStyleIdx="1" presStyleCnt="3"/>
      <dgm:spPr/>
    </dgm:pt>
    <dgm:pt modelId="{06892F86-1D10-45B8-A36F-B2AAD17C47DF}" type="pres">
      <dgm:prSet presAssocID="{4DE0376D-B519-4E0E-939D-DAF5AEEFB901}" presName="Parent2" presStyleLbl="revTx" presStyleIdx="1" presStyleCnt="3">
        <dgm:presLayoutVars>
          <dgm:chMax val="1"/>
          <dgm:chPref val="1"/>
          <dgm:bulletEnabled val="1"/>
        </dgm:presLayoutVars>
      </dgm:prSet>
      <dgm:spPr/>
    </dgm:pt>
    <dgm:pt modelId="{E5855CED-2314-416B-8829-0B7A66A935D6}" type="pres">
      <dgm:prSet presAssocID="{9805FACF-5440-4968-A0D3-1B7FBF832FA4}" presName="Accent3" presStyleCnt="0"/>
      <dgm:spPr/>
    </dgm:pt>
    <dgm:pt modelId="{E415E034-193F-4DCA-8C0B-BEB5E2F3B6A0}" type="pres">
      <dgm:prSet presAssocID="{9805FACF-5440-4968-A0D3-1B7FBF832FA4}" presName="Accent" presStyleLbl="node1" presStyleIdx="2" presStyleCnt="3"/>
      <dgm:spPr/>
    </dgm:pt>
    <dgm:pt modelId="{391ED2FA-BB5C-4026-86F7-659405506791}" type="pres">
      <dgm:prSet presAssocID="{9805FACF-5440-4968-A0D3-1B7FBF832FA4}" presName="Parent3" presStyleLbl="revTx" presStyleIdx="2" presStyleCnt="3">
        <dgm:presLayoutVars>
          <dgm:chMax val="1"/>
          <dgm:chPref val="1"/>
          <dgm:bulletEnabled val="1"/>
        </dgm:presLayoutVars>
      </dgm:prSet>
      <dgm:spPr/>
    </dgm:pt>
  </dgm:ptLst>
  <dgm:cxnLst>
    <dgm:cxn modelId="{48122A62-666A-4490-8448-2810549DF49D}" type="presOf" srcId="{4DE0376D-B519-4E0E-939D-DAF5AEEFB901}" destId="{06892F86-1D10-45B8-A36F-B2AAD17C47DF}" srcOrd="0" destOrd="0" presId="urn:microsoft.com/office/officeart/2009/layout/CircleArrowProcess"/>
    <dgm:cxn modelId="{C9DE786B-8B3A-4EFA-8086-E7A454128CD9}" srcId="{47A5B778-BD68-4F3C-B4D5-7EBCCD90CC64}" destId="{4DE0376D-B519-4E0E-939D-DAF5AEEFB901}" srcOrd="1" destOrd="0" parTransId="{325001B1-409F-410C-A9E5-E75404777264}" sibTransId="{E30F58C0-763C-486F-B9AC-FA61E8BC2FEA}"/>
    <dgm:cxn modelId="{5B8CA07F-9CF8-4282-B64B-77AC70B423AE}" type="presOf" srcId="{956AED36-3E24-4518-99D3-673A9DCDE28D}" destId="{F2002AF0-32BF-47C2-B5A3-8207CD1FCFD4}" srcOrd="0" destOrd="0" presId="urn:microsoft.com/office/officeart/2009/layout/CircleArrowProcess"/>
    <dgm:cxn modelId="{A6AEEC7F-0389-4EB4-8E62-30DAAC1C2B79}" srcId="{47A5B778-BD68-4F3C-B4D5-7EBCCD90CC64}" destId="{956AED36-3E24-4518-99D3-673A9DCDE28D}" srcOrd="0" destOrd="0" parTransId="{B1FA585F-C02B-44C7-B48F-4216A30855B5}" sibTransId="{0C1B101B-81F1-4361-9950-CA7B0FA73399}"/>
    <dgm:cxn modelId="{0A0B5588-ADC5-4064-96A4-B0A6C3B339FD}" type="presOf" srcId="{9805FACF-5440-4968-A0D3-1B7FBF832FA4}" destId="{391ED2FA-BB5C-4026-86F7-659405506791}" srcOrd="0" destOrd="0" presId="urn:microsoft.com/office/officeart/2009/layout/CircleArrowProcess"/>
    <dgm:cxn modelId="{248943E4-6625-42CF-827C-F0BB63431A34}" srcId="{47A5B778-BD68-4F3C-B4D5-7EBCCD90CC64}" destId="{9805FACF-5440-4968-A0D3-1B7FBF832FA4}" srcOrd="2" destOrd="0" parTransId="{C7561827-DFA4-48F3-BC89-5862B0BF4482}" sibTransId="{CFD33A6C-186F-4ACA-8E53-A7DB2BFA8A6C}"/>
    <dgm:cxn modelId="{007000E6-793D-4D87-B7B0-4617985B5DA8}" type="presOf" srcId="{47A5B778-BD68-4F3C-B4D5-7EBCCD90CC64}" destId="{DC276F20-A106-43D8-ADC3-F7549ACA882A}" srcOrd="0" destOrd="0" presId="urn:microsoft.com/office/officeart/2009/layout/CircleArrowProcess"/>
    <dgm:cxn modelId="{DE2048AB-7CC0-4556-8370-555A4140B78B}" type="presParOf" srcId="{DC276F20-A106-43D8-ADC3-F7549ACA882A}" destId="{63C8218F-EBC8-4393-BBEA-08A87EDC593F}" srcOrd="0" destOrd="0" presId="urn:microsoft.com/office/officeart/2009/layout/CircleArrowProcess"/>
    <dgm:cxn modelId="{683AF995-DB11-4A99-B99E-7D2B6FD4F28A}" type="presParOf" srcId="{63C8218F-EBC8-4393-BBEA-08A87EDC593F}" destId="{F662F760-34B2-47C2-B4F3-7171DD69ADDB}" srcOrd="0" destOrd="0" presId="urn:microsoft.com/office/officeart/2009/layout/CircleArrowProcess"/>
    <dgm:cxn modelId="{5E1BB3D0-8445-4887-B95B-97FDFEC4AC77}" type="presParOf" srcId="{DC276F20-A106-43D8-ADC3-F7549ACA882A}" destId="{F2002AF0-32BF-47C2-B5A3-8207CD1FCFD4}" srcOrd="1" destOrd="0" presId="urn:microsoft.com/office/officeart/2009/layout/CircleArrowProcess"/>
    <dgm:cxn modelId="{964F7DD5-0EDB-4F47-B895-0BC52C7015E0}" type="presParOf" srcId="{DC276F20-A106-43D8-ADC3-F7549ACA882A}" destId="{33E650DC-C370-40BB-8C73-F314D1A93E1E}" srcOrd="2" destOrd="0" presId="urn:microsoft.com/office/officeart/2009/layout/CircleArrowProcess"/>
    <dgm:cxn modelId="{352A95A6-7A8F-4083-AAE6-3C2224281966}" type="presParOf" srcId="{33E650DC-C370-40BB-8C73-F314D1A93E1E}" destId="{380D5DED-E38C-4CA9-A0D8-F700F2F4D798}" srcOrd="0" destOrd="0" presId="urn:microsoft.com/office/officeart/2009/layout/CircleArrowProcess"/>
    <dgm:cxn modelId="{2495C559-1231-45F9-98B0-AFE98E08EF75}" type="presParOf" srcId="{DC276F20-A106-43D8-ADC3-F7549ACA882A}" destId="{06892F86-1D10-45B8-A36F-B2AAD17C47DF}" srcOrd="3" destOrd="0" presId="urn:microsoft.com/office/officeart/2009/layout/CircleArrowProcess"/>
    <dgm:cxn modelId="{EC1D93E3-6AFD-453D-A321-EE431CA61DE7}" type="presParOf" srcId="{DC276F20-A106-43D8-ADC3-F7549ACA882A}" destId="{E5855CED-2314-416B-8829-0B7A66A935D6}" srcOrd="4" destOrd="0" presId="urn:microsoft.com/office/officeart/2009/layout/CircleArrowProcess"/>
    <dgm:cxn modelId="{E704410E-3FC9-46A4-9D18-7D4BFBE14830}" type="presParOf" srcId="{E5855CED-2314-416B-8829-0B7A66A935D6}" destId="{E415E034-193F-4DCA-8C0B-BEB5E2F3B6A0}" srcOrd="0" destOrd="0" presId="urn:microsoft.com/office/officeart/2009/layout/CircleArrowProcess"/>
    <dgm:cxn modelId="{6BE355F6-550C-4918-A56C-277FA08F2867}" type="presParOf" srcId="{DC276F20-A106-43D8-ADC3-F7549ACA882A}" destId="{391ED2FA-BB5C-4026-86F7-659405506791}"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EA3F08-18BB-4C3B-B06C-C0AB934C6F5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CA"/>
        </a:p>
      </dgm:t>
    </dgm:pt>
    <dgm:pt modelId="{A7EA2D76-A647-448A-9E81-3763F6E55E81}">
      <dgm:prSet phldrT="[Text]"/>
      <dgm:spPr/>
      <dgm:t>
        <a:bodyPr/>
        <a:lstStyle/>
        <a:p>
          <a:r>
            <a:rPr lang="en-CA" dirty="0"/>
            <a:t>Work with your estate professional to set realistic goals</a:t>
          </a:r>
        </a:p>
      </dgm:t>
    </dgm:pt>
    <dgm:pt modelId="{B469BDAC-EC12-4C95-BC62-CBFA953ABF1F}" type="parTrans" cxnId="{F705754B-1701-468A-B7BD-81590FC4A6F5}">
      <dgm:prSet/>
      <dgm:spPr/>
      <dgm:t>
        <a:bodyPr/>
        <a:lstStyle/>
        <a:p>
          <a:endParaRPr lang="en-CA"/>
        </a:p>
      </dgm:t>
    </dgm:pt>
    <dgm:pt modelId="{287D15DE-AE4F-4446-8C3D-3F8E3FC1B3D6}" type="sibTrans" cxnId="{F705754B-1701-468A-B7BD-81590FC4A6F5}">
      <dgm:prSet/>
      <dgm:spPr/>
      <dgm:t>
        <a:bodyPr/>
        <a:lstStyle/>
        <a:p>
          <a:endParaRPr lang="en-CA"/>
        </a:p>
      </dgm:t>
    </dgm:pt>
    <dgm:pt modelId="{7DA5393F-CAF6-4FD2-8C39-DC78F695F019}">
      <dgm:prSet phldrT="[Text]"/>
      <dgm:spPr/>
      <dgm:t>
        <a:bodyPr/>
        <a:lstStyle/>
        <a:p>
          <a:r>
            <a:rPr lang="en-CA" dirty="0"/>
            <a:t>Work with legal and tax professionals to find the right tools for your situation</a:t>
          </a:r>
        </a:p>
      </dgm:t>
    </dgm:pt>
    <dgm:pt modelId="{0F7F9B4C-BC3A-486F-B1E8-C77205828887}" type="parTrans" cxnId="{4193441C-1CF9-4E29-9825-37268C8F8B58}">
      <dgm:prSet/>
      <dgm:spPr/>
      <dgm:t>
        <a:bodyPr/>
        <a:lstStyle/>
        <a:p>
          <a:endParaRPr lang="en-CA"/>
        </a:p>
      </dgm:t>
    </dgm:pt>
    <dgm:pt modelId="{21A237C3-C9ED-4176-A872-68505FF09C70}" type="sibTrans" cxnId="{4193441C-1CF9-4E29-9825-37268C8F8B58}">
      <dgm:prSet/>
      <dgm:spPr/>
      <dgm:t>
        <a:bodyPr/>
        <a:lstStyle/>
        <a:p>
          <a:endParaRPr lang="en-CA"/>
        </a:p>
      </dgm:t>
    </dgm:pt>
    <dgm:pt modelId="{0F5C44FD-A752-4297-A970-DDD91C238BF5}">
      <dgm:prSet phldrT="[Text]"/>
      <dgm:spPr/>
      <dgm:t>
        <a:bodyPr/>
        <a:lstStyle/>
        <a:p>
          <a:r>
            <a:rPr lang="en-CA" dirty="0"/>
            <a:t>Choose people you would like to speak for you</a:t>
          </a:r>
        </a:p>
      </dgm:t>
    </dgm:pt>
    <dgm:pt modelId="{DF8E9CD6-4D35-42B8-AB27-F7C215467866}" type="parTrans" cxnId="{ED8C5F0A-319F-4150-BB63-F0BFE9C5F189}">
      <dgm:prSet/>
      <dgm:spPr/>
      <dgm:t>
        <a:bodyPr/>
        <a:lstStyle/>
        <a:p>
          <a:endParaRPr lang="en-CA"/>
        </a:p>
      </dgm:t>
    </dgm:pt>
    <dgm:pt modelId="{B9930FE4-88A1-4518-99C7-0199E7F5FD6F}" type="sibTrans" cxnId="{ED8C5F0A-319F-4150-BB63-F0BFE9C5F189}">
      <dgm:prSet/>
      <dgm:spPr/>
      <dgm:t>
        <a:bodyPr/>
        <a:lstStyle/>
        <a:p>
          <a:endParaRPr lang="en-CA"/>
        </a:p>
      </dgm:t>
    </dgm:pt>
    <dgm:pt modelId="{222E0A34-7902-4FF0-981C-CF08E40A7BC2}">
      <dgm:prSet phldrT="[Text]"/>
      <dgm:spPr/>
      <dgm:t>
        <a:bodyPr/>
        <a:lstStyle/>
        <a:p>
          <a:r>
            <a:rPr lang="en-CA" dirty="0"/>
            <a:t>Communicate your wishes</a:t>
          </a:r>
        </a:p>
      </dgm:t>
    </dgm:pt>
    <dgm:pt modelId="{9DA5DE55-8801-4179-AB7F-EE22E5601C8A}" type="parTrans" cxnId="{651CA576-2B3E-4831-A0F1-8A09DF650E36}">
      <dgm:prSet/>
      <dgm:spPr/>
      <dgm:t>
        <a:bodyPr/>
        <a:lstStyle/>
        <a:p>
          <a:endParaRPr lang="en-CA"/>
        </a:p>
      </dgm:t>
    </dgm:pt>
    <dgm:pt modelId="{67976589-3E1F-4512-AC03-92195F32C0DA}" type="sibTrans" cxnId="{651CA576-2B3E-4831-A0F1-8A09DF650E36}">
      <dgm:prSet/>
      <dgm:spPr/>
      <dgm:t>
        <a:bodyPr/>
        <a:lstStyle/>
        <a:p>
          <a:endParaRPr lang="en-CA"/>
        </a:p>
      </dgm:t>
    </dgm:pt>
    <dgm:pt modelId="{78C3D701-D800-459B-BDC7-95443FD33C3A}">
      <dgm:prSet phldrT="[Text]"/>
      <dgm:spPr/>
      <dgm:t>
        <a:bodyPr/>
        <a:lstStyle/>
        <a:p>
          <a:r>
            <a:rPr lang="en-CA" dirty="0"/>
            <a:t>Keep your plan up to date</a:t>
          </a:r>
        </a:p>
      </dgm:t>
    </dgm:pt>
    <dgm:pt modelId="{40E8E1F5-362E-4B6B-B0D4-DEDEA1317787}" type="parTrans" cxnId="{4A727EB2-F149-4D6B-83C2-7A9DA241629D}">
      <dgm:prSet/>
      <dgm:spPr/>
      <dgm:t>
        <a:bodyPr/>
        <a:lstStyle/>
        <a:p>
          <a:endParaRPr lang="en-CA"/>
        </a:p>
      </dgm:t>
    </dgm:pt>
    <dgm:pt modelId="{FA7BC621-9E1B-42E2-8113-14AF35632CB5}" type="sibTrans" cxnId="{4A727EB2-F149-4D6B-83C2-7A9DA241629D}">
      <dgm:prSet/>
      <dgm:spPr/>
      <dgm:t>
        <a:bodyPr/>
        <a:lstStyle/>
        <a:p>
          <a:endParaRPr lang="en-CA"/>
        </a:p>
      </dgm:t>
    </dgm:pt>
    <dgm:pt modelId="{93F45D1D-C109-469D-BCC4-A09B45984F39}" type="pres">
      <dgm:prSet presAssocID="{25EA3F08-18BB-4C3B-B06C-C0AB934C6F5D}" presName="Name0" presStyleCnt="0">
        <dgm:presLayoutVars>
          <dgm:chMax val="7"/>
          <dgm:chPref val="7"/>
          <dgm:dir/>
        </dgm:presLayoutVars>
      </dgm:prSet>
      <dgm:spPr/>
    </dgm:pt>
    <dgm:pt modelId="{B5B2E61F-93F4-4601-98C9-D69D8A08A650}" type="pres">
      <dgm:prSet presAssocID="{25EA3F08-18BB-4C3B-B06C-C0AB934C6F5D}" presName="Name1" presStyleCnt="0"/>
      <dgm:spPr/>
    </dgm:pt>
    <dgm:pt modelId="{354314F1-C45C-4378-8FEF-1A06306F50AF}" type="pres">
      <dgm:prSet presAssocID="{25EA3F08-18BB-4C3B-B06C-C0AB934C6F5D}" presName="cycle" presStyleCnt="0"/>
      <dgm:spPr/>
    </dgm:pt>
    <dgm:pt modelId="{05FF15F4-71E6-4FF9-B7E4-84D4CBBE7E26}" type="pres">
      <dgm:prSet presAssocID="{25EA3F08-18BB-4C3B-B06C-C0AB934C6F5D}" presName="srcNode" presStyleLbl="node1" presStyleIdx="0" presStyleCnt="5"/>
      <dgm:spPr/>
    </dgm:pt>
    <dgm:pt modelId="{8D1C19F6-5E17-415E-AFB1-6F55B390DF28}" type="pres">
      <dgm:prSet presAssocID="{25EA3F08-18BB-4C3B-B06C-C0AB934C6F5D}" presName="conn" presStyleLbl="parChTrans1D2" presStyleIdx="0" presStyleCnt="1"/>
      <dgm:spPr/>
    </dgm:pt>
    <dgm:pt modelId="{8098F19E-FCE3-4BF7-AF1C-8CD074A96DAF}" type="pres">
      <dgm:prSet presAssocID="{25EA3F08-18BB-4C3B-B06C-C0AB934C6F5D}" presName="extraNode" presStyleLbl="node1" presStyleIdx="0" presStyleCnt="5"/>
      <dgm:spPr/>
    </dgm:pt>
    <dgm:pt modelId="{5F703775-2AE2-476A-AC6B-8452AA12DD88}" type="pres">
      <dgm:prSet presAssocID="{25EA3F08-18BB-4C3B-B06C-C0AB934C6F5D}" presName="dstNode" presStyleLbl="node1" presStyleIdx="0" presStyleCnt="5"/>
      <dgm:spPr/>
    </dgm:pt>
    <dgm:pt modelId="{A54238E0-FE92-4FC3-849C-012420B38826}" type="pres">
      <dgm:prSet presAssocID="{A7EA2D76-A647-448A-9E81-3763F6E55E81}" presName="text_1" presStyleLbl="node1" presStyleIdx="0" presStyleCnt="5">
        <dgm:presLayoutVars>
          <dgm:bulletEnabled val="1"/>
        </dgm:presLayoutVars>
      </dgm:prSet>
      <dgm:spPr/>
    </dgm:pt>
    <dgm:pt modelId="{BF2321BF-B693-4669-ABE9-44B5FBD296C5}" type="pres">
      <dgm:prSet presAssocID="{A7EA2D76-A647-448A-9E81-3763F6E55E81}" presName="accent_1" presStyleCnt="0"/>
      <dgm:spPr/>
    </dgm:pt>
    <dgm:pt modelId="{150B4435-BC2C-49A5-9F5D-4F50889D278F}" type="pres">
      <dgm:prSet presAssocID="{A7EA2D76-A647-448A-9E81-3763F6E55E81}" presName="accentRepeatNode" presStyleLbl="solidFgAcc1" presStyleIdx="0" presStyleCnt="5"/>
      <dgm:spPr/>
    </dgm:pt>
    <dgm:pt modelId="{6043B685-5484-4060-A356-5AA0B07CC1C5}" type="pres">
      <dgm:prSet presAssocID="{7DA5393F-CAF6-4FD2-8C39-DC78F695F019}" presName="text_2" presStyleLbl="node1" presStyleIdx="1" presStyleCnt="5">
        <dgm:presLayoutVars>
          <dgm:bulletEnabled val="1"/>
        </dgm:presLayoutVars>
      </dgm:prSet>
      <dgm:spPr/>
    </dgm:pt>
    <dgm:pt modelId="{20C6B9AE-C542-4F2E-B807-8FD802E94F3D}" type="pres">
      <dgm:prSet presAssocID="{7DA5393F-CAF6-4FD2-8C39-DC78F695F019}" presName="accent_2" presStyleCnt="0"/>
      <dgm:spPr/>
    </dgm:pt>
    <dgm:pt modelId="{7F3CFA91-FCBE-4F40-A6AD-15F1FEDFD69D}" type="pres">
      <dgm:prSet presAssocID="{7DA5393F-CAF6-4FD2-8C39-DC78F695F019}" presName="accentRepeatNode" presStyleLbl="solidFgAcc1" presStyleIdx="1" presStyleCnt="5"/>
      <dgm:spPr/>
    </dgm:pt>
    <dgm:pt modelId="{612CB789-6BA2-4CC3-A9B3-F138F97F6C10}" type="pres">
      <dgm:prSet presAssocID="{0F5C44FD-A752-4297-A970-DDD91C238BF5}" presName="text_3" presStyleLbl="node1" presStyleIdx="2" presStyleCnt="5">
        <dgm:presLayoutVars>
          <dgm:bulletEnabled val="1"/>
        </dgm:presLayoutVars>
      </dgm:prSet>
      <dgm:spPr/>
    </dgm:pt>
    <dgm:pt modelId="{B5843340-C55F-41F8-A20B-4BA6DD63603F}" type="pres">
      <dgm:prSet presAssocID="{0F5C44FD-A752-4297-A970-DDD91C238BF5}" presName="accent_3" presStyleCnt="0"/>
      <dgm:spPr/>
    </dgm:pt>
    <dgm:pt modelId="{2C8C1BC4-A984-467A-BB38-C01E50016508}" type="pres">
      <dgm:prSet presAssocID="{0F5C44FD-A752-4297-A970-DDD91C238BF5}" presName="accentRepeatNode" presStyleLbl="solidFgAcc1" presStyleIdx="2" presStyleCnt="5"/>
      <dgm:spPr/>
    </dgm:pt>
    <dgm:pt modelId="{388D7EA7-D51E-4622-9F5E-87F7C6F90D42}" type="pres">
      <dgm:prSet presAssocID="{222E0A34-7902-4FF0-981C-CF08E40A7BC2}" presName="text_4" presStyleLbl="node1" presStyleIdx="3" presStyleCnt="5">
        <dgm:presLayoutVars>
          <dgm:bulletEnabled val="1"/>
        </dgm:presLayoutVars>
      </dgm:prSet>
      <dgm:spPr/>
    </dgm:pt>
    <dgm:pt modelId="{0DD3DDAC-9A08-46CC-979A-80D91CF5D471}" type="pres">
      <dgm:prSet presAssocID="{222E0A34-7902-4FF0-981C-CF08E40A7BC2}" presName="accent_4" presStyleCnt="0"/>
      <dgm:spPr/>
    </dgm:pt>
    <dgm:pt modelId="{EC97D126-EF09-4804-813C-5EDB6E050F07}" type="pres">
      <dgm:prSet presAssocID="{222E0A34-7902-4FF0-981C-CF08E40A7BC2}" presName="accentRepeatNode" presStyleLbl="solidFgAcc1" presStyleIdx="3" presStyleCnt="5"/>
      <dgm:spPr/>
    </dgm:pt>
    <dgm:pt modelId="{C1B02412-9F86-4FF8-A921-1FAFF82BD315}" type="pres">
      <dgm:prSet presAssocID="{78C3D701-D800-459B-BDC7-95443FD33C3A}" presName="text_5" presStyleLbl="node1" presStyleIdx="4" presStyleCnt="5">
        <dgm:presLayoutVars>
          <dgm:bulletEnabled val="1"/>
        </dgm:presLayoutVars>
      </dgm:prSet>
      <dgm:spPr/>
    </dgm:pt>
    <dgm:pt modelId="{32D9DFD6-248E-4A96-9674-0E750C952124}" type="pres">
      <dgm:prSet presAssocID="{78C3D701-D800-459B-BDC7-95443FD33C3A}" presName="accent_5" presStyleCnt="0"/>
      <dgm:spPr/>
    </dgm:pt>
    <dgm:pt modelId="{3254BA5B-D095-4171-B964-CB2B9F34135F}" type="pres">
      <dgm:prSet presAssocID="{78C3D701-D800-459B-BDC7-95443FD33C3A}" presName="accentRepeatNode" presStyleLbl="solidFgAcc1" presStyleIdx="4" presStyleCnt="5"/>
      <dgm:spPr/>
    </dgm:pt>
  </dgm:ptLst>
  <dgm:cxnLst>
    <dgm:cxn modelId="{ED8C5F0A-319F-4150-BB63-F0BFE9C5F189}" srcId="{25EA3F08-18BB-4C3B-B06C-C0AB934C6F5D}" destId="{0F5C44FD-A752-4297-A970-DDD91C238BF5}" srcOrd="2" destOrd="0" parTransId="{DF8E9CD6-4D35-42B8-AB27-F7C215467866}" sibTransId="{B9930FE4-88A1-4518-99C7-0199E7F5FD6F}"/>
    <dgm:cxn modelId="{4193441C-1CF9-4E29-9825-37268C8F8B58}" srcId="{25EA3F08-18BB-4C3B-B06C-C0AB934C6F5D}" destId="{7DA5393F-CAF6-4FD2-8C39-DC78F695F019}" srcOrd="1" destOrd="0" parTransId="{0F7F9B4C-BC3A-486F-B1E8-C77205828887}" sibTransId="{21A237C3-C9ED-4176-A872-68505FF09C70}"/>
    <dgm:cxn modelId="{F705754B-1701-468A-B7BD-81590FC4A6F5}" srcId="{25EA3F08-18BB-4C3B-B06C-C0AB934C6F5D}" destId="{A7EA2D76-A647-448A-9E81-3763F6E55E81}" srcOrd="0" destOrd="0" parTransId="{B469BDAC-EC12-4C95-BC62-CBFA953ABF1F}" sibTransId="{287D15DE-AE4F-4446-8C3D-3F8E3FC1B3D6}"/>
    <dgm:cxn modelId="{651CA576-2B3E-4831-A0F1-8A09DF650E36}" srcId="{25EA3F08-18BB-4C3B-B06C-C0AB934C6F5D}" destId="{222E0A34-7902-4FF0-981C-CF08E40A7BC2}" srcOrd="3" destOrd="0" parTransId="{9DA5DE55-8801-4179-AB7F-EE22E5601C8A}" sibTransId="{67976589-3E1F-4512-AC03-92195F32C0DA}"/>
    <dgm:cxn modelId="{498DA399-5DFA-4086-9FC4-71C835784BC5}" type="presOf" srcId="{25EA3F08-18BB-4C3B-B06C-C0AB934C6F5D}" destId="{93F45D1D-C109-469D-BCC4-A09B45984F39}" srcOrd="0" destOrd="0" presId="urn:microsoft.com/office/officeart/2008/layout/VerticalCurvedList"/>
    <dgm:cxn modelId="{D5AEB8A4-548A-4578-B99F-BA806FFA41A3}" type="presOf" srcId="{0F5C44FD-A752-4297-A970-DDD91C238BF5}" destId="{612CB789-6BA2-4CC3-A9B3-F138F97F6C10}" srcOrd="0" destOrd="0" presId="urn:microsoft.com/office/officeart/2008/layout/VerticalCurvedList"/>
    <dgm:cxn modelId="{4A727EB2-F149-4D6B-83C2-7A9DA241629D}" srcId="{25EA3F08-18BB-4C3B-B06C-C0AB934C6F5D}" destId="{78C3D701-D800-459B-BDC7-95443FD33C3A}" srcOrd="4" destOrd="0" parTransId="{40E8E1F5-362E-4B6B-B0D4-DEDEA1317787}" sibTransId="{FA7BC621-9E1B-42E2-8113-14AF35632CB5}"/>
    <dgm:cxn modelId="{B9452EC3-697F-4F5A-A08C-DBA1B15CDBC6}" type="presOf" srcId="{222E0A34-7902-4FF0-981C-CF08E40A7BC2}" destId="{388D7EA7-D51E-4622-9F5E-87F7C6F90D42}" srcOrd="0" destOrd="0" presId="urn:microsoft.com/office/officeart/2008/layout/VerticalCurvedList"/>
    <dgm:cxn modelId="{FF4515D3-565A-45E4-AB23-B93BCCB67F12}" type="presOf" srcId="{7DA5393F-CAF6-4FD2-8C39-DC78F695F019}" destId="{6043B685-5484-4060-A356-5AA0B07CC1C5}" srcOrd="0" destOrd="0" presId="urn:microsoft.com/office/officeart/2008/layout/VerticalCurvedList"/>
    <dgm:cxn modelId="{14A3F2F4-1D95-4AEF-A20E-F13C62154DCD}" type="presOf" srcId="{287D15DE-AE4F-4446-8C3D-3F8E3FC1B3D6}" destId="{8D1C19F6-5E17-415E-AFB1-6F55B390DF28}" srcOrd="0" destOrd="0" presId="urn:microsoft.com/office/officeart/2008/layout/VerticalCurvedList"/>
    <dgm:cxn modelId="{F9ED98F7-C6EA-4DC7-858E-4790240C42DE}" type="presOf" srcId="{78C3D701-D800-459B-BDC7-95443FD33C3A}" destId="{C1B02412-9F86-4FF8-A921-1FAFF82BD315}" srcOrd="0" destOrd="0" presId="urn:microsoft.com/office/officeart/2008/layout/VerticalCurvedList"/>
    <dgm:cxn modelId="{6FE1BCFF-3351-4955-BB0A-C49004091479}" type="presOf" srcId="{A7EA2D76-A647-448A-9E81-3763F6E55E81}" destId="{A54238E0-FE92-4FC3-849C-012420B38826}" srcOrd="0" destOrd="0" presId="urn:microsoft.com/office/officeart/2008/layout/VerticalCurvedList"/>
    <dgm:cxn modelId="{4F21A760-B972-498D-B0CC-5B2AAFCCA9FB}" type="presParOf" srcId="{93F45D1D-C109-469D-BCC4-A09B45984F39}" destId="{B5B2E61F-93F4-4601-98C9-D69D8A08A650}" srcOrd="0" destOrd="0" presId="urn:microsoft.com/office/officeart/2008/layout/VerticalCurvedList"/>
    <dgm:cxn modelId="{E5951310-22EB-4388-8ED7-6B957BA15490}" type="presParOf" srcId="{B5B2E61F-93F4-4601-98C9-D69D8A08A650}" destId="{354314F1-C45C-4378-8FEF-1A06306F50AF}" srcOrd="0" destOrd="0" presId="urn:microsoft.com/office/officeart/2008/layout/VerticalCurvedList"/>
    <dgm:cxn modelId="{3559191B-B981-40D2-96DF-697274A3FD99}" type="presParOf" srcId="{354314F1-C45C-4378-8FEF-1A06306F50AF}" destId="{05FF15F4-71E6-4FF9-B7E4-84D4CBBE7E26}" srcOrd="0" destOrd="0" presId="urn:microsoft.com/office/officeart/2008/layout/VerticalCurvedList"/>
    <dgm:cxn modelId="{7E53B3C3-D6F5-4677-A856-127C8071DD88}" type="presParOf" srcId="{354314F1-C45C-4378-8FEF-1A06306F50AF}" destId="{8D1C19F6-5E17-415E-AFB1-6F55B390DF28}" srcOrd="1" destOrd="0" presId="urn:microsoft.com/office/officeart/2008/layout/VerticalCurvedList"/>
    <dgm:cxn modelId="{37EC85BC-87FB-414E-B601-BCBA29376B52}" type="presParOf" srcId="{354314F1-C45C-4378-8FEF-1A06306F50AF}" destId="{8098F19E-FCE3-4BF7-AF1C-8CD074A96DAF}" srcOrd="2" destOrd="0" presId="urn:microsoft.com/office/officeart/2008/layout/VerticalCurvedList"/>
    <dgm:cxn modelId="{9932E0B7-91F2-4962-BB54-C4A81DBFCD39}" type="presParOf" srcId="{354314F1-C45C-4378-8FEF-1A06306F50AF}" destId="{5F703775-2AE2-476A-AC6B-8452AA12DD88}" srcOrd="3" destOrd="0" presId="urn:microsoft.com/office/officeart/2008/layout/VerticalCurvedList"/>
    <dgm:cxn modelId="{F31A790D-09FE-46DF-BA59-DA96F7231993}" type="presParOf" srcId="{B5B2E61F-93F4-4601-98C9-D69D8A08A650}" destId="{A54238E0-FE92-4FC3-849C-012420B38826}" srcOrd="1" destOrd="0" presId="urn:microsoft.com/office/officeart/2008/layout/VerticalCurvedList"/>
    <dgm:cxn modelId="{8145FB68-ABF2-45F5-9BD6-3F52626B398A}" type="presParOf" srcId="{B5B2E61F-93F4-4601-98C9-D69D8A08A650}" destId="{BF2321BF-B693-4669-ABE9-44B5FBD296C5}" srcOrd="2" destOrd="0" presId="urn:microsoft.com/office/officeart/2008/layout/VerticalCurvedList"/>
    <dgm:cxn modelId="{89AB3062-BAB7-48EA-A82C-D4BD07B4CEC6}" type="presParOf" srcId="{BF2321BF-B693-4669-ABE9-44B5FBD296C5}" destId="{150B4435-BC2C-49A5-9F5D-4F50889D278F}" srcOrd="0" destOrd="0" presId="urn:microsoft.com/office/officeart/2008/layout/VerticalCurvedList"/>
    <dgm:cxn modelId="{4219E679-E191-4F5B-AB98-DE5E24268D3C}" type="presParOf" srcId="{B5B2E61F-93F4-4601-98C9-D69D8A08A650}" destId="{6043B685-5484-4060-A356-5AA0B07CC1C5}" srcOrd="3" destOrd="0" presId="urn:microsoft.com/office/officeart/2008/layout/VerticalCurvedList"/>
    <dgm:cxn modelId="{B8703CBD-3B55-4E0B-B2E3-432DAF89EE33}" type="presParOf" srcId="{B5B2E61F-93F4-4601-98C9-D69D8A08A650}" destId="{20C6B9AE-C542-4F2E-B807-8FD802E94F3D}" srcOrd="4" destOrd="0" presId="urn:microsoft.com/office/officeart/2008/layout/VerticalCurvedList"/>
    <dgm:cxn modelId="{2B7A32CD-71C9-4827-8519-D6E42D287194}" type="presParOf" srcId="{20C6B9AE-C542-4F2E-B807-8FD802E94F3D}" destId="{7F3CFA91-FCBE-4F40-A6AD-15F1FEDFD69D}" srcOrd="0" destOrd="0" presId="urn:microsoft.com/office/officeart/2008/layout/VerticalCurvedList"/>
    <dgm:cxn modelId="{C8A1E0F7-E883-4FE9-9143-7DE4D723AAC4}" type="presParOf" srcId="{B5B2E61F-93F4-4601-98C9-D69D8A08A650}" destId="{612CB789-6BA2-4CC3-A9B3-F138F97F6C10}" srcOrd="5" destOrd="0" presId="urn:microsoft.com/office/officeart/2008/layout/VerticalCurvedList"/>
    <dgm:cxn modelId="{4A384338-CBD0-4686-9F40-847A97464B1A}" type="presParOf" srcId="{B5B2E61F-93F4-4601-98C9-D69D8A08A650}" destId="{B5843340-C55F-41F8-A20B-4BA6DD63603F}" srcOrd="6" destOrd="0" presId="urn:microsoft.com/office/officeart/2008/layout/VerticalCurvedList"/>
    <dgm:cxn modelId="{58FB6380-21A5-4B8F-A31D-ABF1967F33BF}" type="presParOf" srcId="{B5843340-C55F-41F8-A20B-4BA6DD63603F}" destId="{2C8C1BC4-A984-467A-BB38-C01E50016508}" srcOrd="0" destOrd="0" presId="urn:microsoft.com/office/officeart/2008/layout/VerticalCurvedList"/>
    <dgm:cxn modelId="{7E44DC5E-A3EB-4164-8C5E-9F8C41A44C75}" type="presParOf" srcId="{B5B2E61F-93F4-4601-98C9-D69D8A08A650}" destId="{388D7EA7-D51E-4622-9F5E-87F7C6F90D42}" srcOrd="7" destOrd="0" presId="urn:microsoft.com/office/officeart/2008/layout/VerticalCurvedList"/>
    <dgm:cxn modelId="{2FF6293D-757D-492A-8E63-0C92F8EE64AB}" type="presParOf" srcId="{B5B2E61F-93F4-4601-98C9-D69D8A08A650}" destId="{0DD3DDAC-9A08-46CC-979A-80D91CF5D471}" srcOrd="8" destOrd="0" presId="urn:microsoft.com/office/officeart/2008/layout/VerticalCurvedList"/>
    <dgm:cxn modelId="{695E6A39-BCF5-43C7-ADF4-73B1727F4093}" type="presParOf" srcId="{0DD3DDAC-9A08-46CC-979A-80D91CF5D471}" destId="{EC97D126-EF09-4804-813C-5EDB6E050F07}" srcOrd="0" destOrd="0" presId="urn:microsoft.com/office/officeart/2008/layout/VerticalCurvedList"/>
    <dgm:cxn modelId="{7643F5D9-9EFC-41DE-99DA-D344AB404C93}" type="presParOf" srcId="{B5B2E61F-93F4-4601-98C9-D69D8A08A650}" destId="{C1B02412-9F86-4FF8-A921-1FAFF82BD315}" srcOrd="9" destOrd="0" presId="urn:microsoft.com/office/officeart/2008/layout/VerticalCurvedList"/>
    <dgm:cxn modelId="{BEC3002A-7A00-4F1E-A9DE-77306D92FC58}" type="presParOf" srcId="{B5B2E61F-93F4-4601-98C9-D69D8A08A650}" destId="{32D9DFD6-248E-4A96-9674-0E750C952124}" srcOrd="10" destOrd="0" presId="urn:microsoft.com/office/officeart/2008/layout/VerticalCurvedList"/>
    <dgm:cxn modelId="{E748CE3B-991B-4627-A3BD-A11685A85E16}" type="presParOf" srcId="{32D9DFD6-248E-4A96-9674-0E750C952124}" destId="{3254BA5B-D095-4171-B964-CB2B9F34135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FA922-004F-48C7-BC29-5B6813A0E995}">
      <dsp:nvSpPr>
        <dsp:cNvPr id="0" name=""/>
        <dsp:cNvSpPr/>
      </dsp:nvSpPr>
      <dsp:spPr>
        <a:xfrm rot="5400000">
          <a:off x="3844761" y="-1432939"/>
          <a:ext cx="988691" cy="408386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CA" altLang="en-US" sz="1400" b="0" kern="1200" dirty="0">
              <a:solidFill>
                <a:schemeClr val="tx1"/>
              </a:solidFill>
              <a:latin typeface="Dax Offc Pro"/>
              <a:ea typeface="Dax Offc Pro"/>
            </a:rPr>
            <a:t>Trusts for beneficiaries with special needs</a:t>
          </a:r>
          <a:endParaRPr lang="en-CA" sz="1400" kern="1200" dirty="0">
            <a:latin typeface="Dax Offc Pro"/>
          </a:endParaRPr>
        </a:p>
        <a:p>
          <a:pPr marL="114300" lvl="1" indent="-114300" algn="l" defTabSz="622300">
            <a:lnSpc>
              <a:spcPct val="90000"/>
            </a:lnSpc>
            <a:spcBef>
              <a:spcPct val="0"/>
            </a:spcBef>
            <a:spcAft>
              <a:spcPct val="15000"/>
            </a:spcAft>
            <a:buChar char="•"/>
          </a:pPr>
          <a:r>
            <a:rPr lang="en-CA" altLang="en-US" sz="1400" b="0" kern="1200" dirty="0">
              <a:solidFill>
                <a:schemeClr val="tx1"/>
              </a:solidFill>
              <a:latin typeface="Dax Offc Pro"/>
              <a:ea typeface="Dax Offc Pro"/>
            </a:rPr>
            <a:t>Caring for family members</a:t>
          </a:r>
          <a:endParaRPr lang="en-CA" sz="1400" kern="1200" dirty="0">
            <a:latin typeface="Dax Offc Pro"/>
          </a:endParaRPr>
        </a:p>
        <a:p>
          <a:pPr marL="114300" lvl="1" indent="-114300" algn="l" defTabSz="622300">
            <a:lnSpc>
              <a:spcPct val="90000"/>
            </a:lnSpc>
            <a:spcBef>
              <a:spcPct val="0"/>
            </a:spcBef>
            <a:spcAft>
              <a:spcPct val="15000"/>
            </a:spcAft>
            <a:buChar char="•"/>
          </a:pPr>
          <a:r>
            <a:rPr lang="en-CA" altLang="en-US" sz="1400" b="0" kern="1200" dirty="0">
              <a:solidFill>
                <a:schemeClr val="tx1"/>
              </a:solidFill>
              <a:latin typeface="Dax Offc Pro"/>
              <a:ea typeface="Dax Offc Pro"/>
            </a:rPr>
            <a:t>Pets</a:t>
          </a:r>
        </a:p>
      </dsp:txBody>
      <dsp:txXfrm rot="-5400000">
        <a:off x="2297174" y="162912"/>
        <a:ext cx="4035601" cy="892163"/>
      </dsp:txXfrm>
    </dsp:sp>
    <dsp:sp modelId="{8474651B-FF7B-4C56-9861-D158A17BF52E}">
      <dsp:nvSpPr>
        <dsp:cNvPr id="0" name=""/>
        <dsp:cNvSpPr/>
      </dsp:nvSpPr>
      <dsp:spPr>
        <a:xfrm>
          <a:off x="0" y="0"/>
          <a:ext cx="2297174" cy="12358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CA" sz="1800" b="1" kern="1200" dirty="0">
              <a:latin typeface="Dax Offc Pro"/>
            </a:rPr>
            <a:t>Family Dynamics</a:t>
          </a:r>
        </a:p>
      </dsp:txBody>
      <dsp:txXfrm>
        <a:off x="60330" y="60330"/>
        <a:ext cx="2176514" cy="1115204"/>
      </dsp:txXfrm>
    </dsp:sp>
    <dsp:sp modelId="{1EECCD18-BC13-40C9-AFC2-3FB3C4023D95}">
      <dsp:nvSpPr>
        <dsp:cNvPr id="0" name=""/>
        <dsp:cNvSpPr/>
      </dsp:nvSpPr>
      <dsp:spPr>
        <a:xfrm rot="5400000">
          <a:off x="3844761" y="-123773"/>
          <a:ext cx="988691" cy="408386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Dax Offc Pro"/>
            </a:rPr>
            <a:t>Business interests </a:t>
          </a:r>
        </a:p>
        <a:p>
          <a:pPr marL="114300" lvl="1" indent="-114300" algn="l" defTabSz="622300">
            <a:lnSpc>
              <a:spcPct val="90000"/>
            </a:lnSpc>
            <a:spcBef>
              <a:spcPct val="0"/>
            </a:spcBef>
            <a:spcAft>
              <a:spcPct val="15000"/>
            </a:spcAft>
            <a:buChar char="•"/>
          </a:pPr>
          <a:r>
            <a:rPr lang="en-CA" sz="1400" kern="1200" dirty="0">
              <a:latin typeface="Dax Offc Pro"/>
            </a:rPr>
            <a:t>Passing on your wealth</a:t>
          </a:r>
        </a:p>
        <a:p>
          <a:pPr marL="114300" lvl="1" indent="-114300" algn="l" defTabSz="622300">
            <a:lnSpc>
              <a:spcPct val="90000"/>
            </a:lnSpc>
            <a:spcBef>
              <a:spcPct val="0"/>
            </a:spcBef>
            <a:spcAft>
              <a:spcPct val="15000"/>
            </a:spcAft>
            <a:buChar char="•"/>
          </a:pPr>
          <a:r>
            <a:rPr lang="en-CA" sz="1400" kern="1200" dirty="0">
              <a:latin typeface="Dax Offc Pro"/>
            </a:rPr>
            <a:t>Asset protection</a:t>
          </a:r>
        </a:p>
        <a:p>
          <a:pPr marL="114300" lvl="1" indent="-114300" algn="l" defTabSz="622300">
            <a:lnSpc>
              <a:spcPct val="90000"/>
            </a:lnSpc>
            <a:spcBef>
              <a:spcPct val="0"/>
            </a:spcBef>
            <a:spcAft>
              <a:spcPct val="15000"/>
            </a:spcAft>
            <a:buChar char="•"/>
          </a:pPr>
          <a:r>
            <a:rPr lang="en-CA" sz="1400" kern="1200" dirty="0">
              <a:latin typeface="Dax Offc Pro"/>
            </a:rPr>
            <a:t>Tax planning</a:t>
          </a:r>
        </a:p>
      </dsp:txBody>
      <dsp:txXfrm rot="-5400000">
        <a:off x="2297174" y="1472078"/>
        <a:ext cx="4035601" cy="892163"/>
      </dsp:txXfrm>
    </dsp:sp>
    <dsp:sp modelId="{28C3DF0A-940F-42B2-8EE7-93DA6029DCDD}">
      <dsp:nvSpPr>
        <dsp:cNvPr id="0" name=""/>
        <dsp:cNvSpPr/>
      </dsp:nvSpPr>
      <dsp:spPr>
        <a:xfrm>
          <a:off x="0" y="1300226"/>
          <a:ext cx="2297174" cy="12358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CA" sz="1800" b="1" kern="1200" dirty="0">
              <a:latin typeface="Dax Offc Pro"/>
            </a:rPr>
            <a:t>Economic Interests</a:t>
          </a:r>
        </a:p>
      </dsp:txBody>
      <dsp:txXfrm>
        <a:off x="60330" y="1360556"/>
        <a:ext cx="2176514" cy="1115204"/>
      </dsp:txXfrm>
    </dsp:sp>
    <dsp:sp modelId="{CFFA33DE-F3AB-4301-9246-ABF8729DE9D2}">
      <dsp:nvSpPr>
        <dsp:cNvPr id="0" name=""/>
        <dsp:cNvSpPr/>
      </dsp:nvSpPr>
      <dsp:spPr>
        <a:xfrm rot="5400000">
          <a:off x="3844761" y="1173883"/>
          <a:ext cx="988691" cy="408386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CA" altLang="en-US" sz="1400" b="0" kern="1200" dirty="0">
              <a:solidFill>
                <a:schemeClr val="tx1"/>
              </a:solidFill>
              <a:latin typeface="Dax Offc Pro"/>
              <a:ea typeface="Dax Offc Pro"/>
            </a:rPr>
            <a:t>Organ donation</a:t>
          </a:r>
          <a:endParaRPr lang="en-CA" sz="1400" kern="1200" dirty="0">
            <a:latin typeface="Dax Offc Pro"/>
          </a:endParaRPr>
        </a:p>
        <a:p>
          <a:pPr marL="114300" lvl="1" indent="-114300" algn="l" defTabSz="622300">
            <a:lnSpc>
              <a:spcPct val="90000"/>
            </a:lnSpc>
            <a:spcBef>
              <a:spcPct val="0"/>
            </a:spcBef>
            <a:spcAft>
              <a:spcPct val="15000"/>
            </a:spcAft>
            <a:buChar char="•"/>
          </a:pPr>
          <a:r>
            <a:rPr lang="en-CA" altLang="en-US" sz="1400" b="0" kern="1200" dirty="0">
              <a:solidFill>
                <a:schemeClr val="tx1"/>
              </a:solidFill>
              <a:latin typeface="Dax Offc Pro"/>
              <a:ea typeface="Dax Offc Pro"/>
            </a:rPr>
            <a:t>End-of-life care</a:t>
          </a:r>
          <a:endParaRPr lang="en-CA" sz="1400" kern="1200" dirty="0">
            <a:latin typeface="Dax Offc Pro"/>
          </a:endParaRPr>
        </a:p>
        <a:p>
          <a:pPr marL="114300" lvl="1" indent="-114300" algn="l" defTabSz="622300">
            <a:lnSpc>
              <a:spcPct val="90000"/>
            </a:lnSpc>
            <a:spcBef>
              <a:spcPct val="0"/>
            </a:spcBef>
            <a:spcAft>
              <a:spcPct val="15000"/>
            </a:spcAft>
            <a:buChar char="•"/>
          </a:pPr>
          <a:r>
            <a:rPr lang="en-CA" altLang="en-US" sz="1400" b="0" kern="1200" dirty="0">
              <a:solidFill>
                <a:schemeClr val="tx1"/>
              </a:solidFill>
              <a:latin typeface="Dax Offc Pro"/>
              <a:ea typeface="Dax Offc Pro"/>
            </a:rPr>
            <a:t>Items of personal effect (sentimental value)</a:t>
          </a:r>
        </a:p>
        <a:p>
          <a:pPr marL="114300" lvl="1" indent="-114300" algn="l" defTabSz="622300">
            <a:lnSpc>
              <a:spcPct val="90000"/>
            </a:lnSpc>
            <a:spcBef>
              <a:spcPct val="0"/>
            </a:spcBef>
            <a:spcAft>
              <a:spcPct val="15000"/>
            </a:spcAft>
            <a:buChar char="•"/>
          </a:pPr>
          <a:r>
            <a:rPr lang="en-CA" altLang="en-US" sz="1400" b="0" kern="1200" dirty="0">
              <a:solidFill>
                <a:schemeClr val="tx1"/>
              </a:solidFill>
              <a:latin typeface="Dax Offc Pro"/>
              <a:ea typeface="Dax Offc Pro"/>
            </a:rPr>
            <a:t>Charitable interests</a:t>
          </a:r>
        </a:p>
      </dsp:txBody>
      <dsp:txXfrm rot="-5400000">
        <a:off x="2297174" y="2769734"/>
        <a:ext cx="4035601" cy="892163"/>
      </dsp:txXfrm>
    </dsp:sp>
    <dsp:sp modelId="{812B8C64-A49A-45F3-8A06-B0E9B3E813A1}">
      <dsp:nvSpPr>
        <dsp:cNvPr id="0" name=""/>
        <dsp:cNvSpPr/>
      </dsp:nvSpPr>
      <dsp:spPr>
        <a:xfrm>
          <a:off x="0" y="2600714"/>
          <a:ext cx="2297174" cy="12358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CA" sz="1800" b="1" kern="1200" dirty="0">
              <a:latin typeface="Dax Offc Pro"/>
            </a:rPr>
            <a:t>Personal Wishes</a:t>
          </a:r>
        </a:p>
      </dsp:txBody>
      <dsp:txXfrm>
        <a:off x="60330" y="2661044"/>
        <a:ext cx="2176514" cy="1115204"/>
      </dsp:txXfrm>
    </dsp:sp>
    <dsp:sp modelId="{94DBCE78-D5B2-449C-BE2C-80429D83F20C}">
      <dsp:nvSpPr>
        <dsp:cNvPr id="0" name=""/>
        <dsp:cNvSpPr/>
      </dsp:nvSpPr>
      <dsp:spPr>
        <a:xfrm rot="5400000">
          <a:off x="3844761" y="2471540"/>
          <a:ext cx="988691" cy="408386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Dax Offc Pro"/>
            </a:rPr>
            <a:t>Reward points</a:t>
          </a:r>
        </a:p>
        <a:p>
          <a:pPr marL="114300" lvl="1" indent="-114300" algn="l" defTabSz="622300">
            <a:lnSpc>
              <a:spcPct val="90000"/>
            </a:lnSpc>
            <a:spcBef>
              <a:spcPct val="0"/>
            </a:spcBef>
            <a:spcAft>
              <a:spcPct val="15000"/>
            </a:spcAft>
            <a:buChar char="•"/>
          </a:pPr>
          <a:r>
            <a:rPr lang="en-CA" sz="1400" kern="1200" dirty="0">
              <a:latin typeface="Dax Offc Pro"/>
            </a:rPr>
            <a:t>Patents</a:t>
          </a:r>
        </a:p>
        <a:p>
          <a:pPr marL="114300" lvl="1" indent="-114300" algn="l" defTabSz="622300">
            <a:lnSpc>
              <a:spcPct val="90000"/>
            </a:lnSpc>
            <a:spcBef>
              <a:spcPct val="0"/>
            </a:spcBef>
            <a:spcAft>
              <a:spcPct val="15000"/>
            </a:spcAft>
            <a:buChar char="•"/>
          </a:pPr>
          <a:r>
            <a:rPr lang="en-CA" sz="1400" kern="1200" dirty="0">
              <a:latin typeface="Dax Offc Pro"/>
            </a:rPr>
            <a:t>Crypto-currency</a:t>
          </a:r>
        </a:p>
        <a:p>
          <a:pPr marL="114300" lvl="1" indent="-114300" algn="l" defTabSz="622300">
            <a:lnSpc>
              <a:spcPct val="90000"/>
            </a:lnSpc>
            <a:spcBef>
              <a:spcPct val="0"/>
            </a:spcBef>
            <a:spcAft>
              <a:spcPct val="15000"/>
            </a:spcAft>
            <a:buChar char="•"/>
          </a:pPr>
          <a:r>
            <a:rPr lang="en-CA" sz="1400" kern="1200" dirty="0">
              <a:latin typeface="Dax Offc Pro"/>
            </a:rPr>
            <a:t>Email and Social media accounts</a:t>
          </a:r>
        </a:p>
      </dsp:txBody>
      <dsp:txXfrm rot="-5400000">
        <a:off x="2297174" y="4067391"/>
        <a:ext cx="4035601" cy="892163"/>
      </dsp:txXfrm>
    </dsp:sp>
    <dsp:sp modelId="{3836F3FB-DA81-4260-AC02-B9A100FFCF97}">
      <dsp:nvSpPr>
        <dsp:cNvPr id="0" name=""/>
        <dsp:cNvSpPr/>
      </dsp:nvSpPr>
      <dsp:spPr>
        <a:xfrm>
          <a:off x="0" y="3895541"/>
          <a:ext cx="2297174" cy="12358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CA" sz="1800" b="1" kern="1200" dirty="0">
              <a:latin typeface="Dax Offc Pro"/>
            </a:rPr>
            <a:t>Digital Assets &amp; Online Legacy</a:t>
          </a:r>
          <a:endParaRPr lang="en-CA" altLang="en-US" sz="1800" b="1" kern="1200" dirty="0">
            <a:solidFill>
              <a:schemeClr val="tx1"/>
            </a:solidFill>
            <a:latin typeface="Dax Offc Pro"/>
            <a:ea typeface="Dax Offc Pro"/>
          </a:endParaRPr>
        </a:p>
      </dsp:txBody>
      <dsp:txXfrm>
        <a:off x="60330" y="3955871"/>
        <a:ext cx="2176514" cy="1115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2F760-34B2-47C2-B4F3-7171DD69ADDB}">
      <dsp:nvSpPr>
        <dsp:cNvPr id="0" name=""/>
        <dsp:cNvSpPr/>
      </dsp:nvSpPr>
      <dsp:spPr>
        <a:xfrm>
          <a:off x="2341595" y="0"/>
          <a:ext cx="1956111" cy="1956409"/>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002AF0-32BF-47C2-B5A3-8207CD1FCFD4}">
      <dsp:nvSpPr>
        <dsp:cNvPr id="0" name=""/>
        <dsp:cNvSpPr/>
      </dsp:nvSpPr>
      <dsp:spPr>
        <a:xfrm>
          <a:off x="2773960" y="706323"/>
          <a:ext cx="1086973" cy="543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CA" sz="1900" b="1" kern="1200" dirty="0"/>
            <a:t>Achieve</a:t>
          </a:r>
        </a:p>
      </dsp:txBody>
      <dsp:txXfrm>
        <a:off x="2773960" y="706323"/>
        <a:ext cx="1086973" cy="543356"/>
      </dsp:txXfrm>
    </dsp:sp>
    <dsp:sp modelId="{380D5DED-E38C-4CA9-A0D8-F700F2F4D798}">
      <dsp:nvSpPr>
        <dsp:cNvPr id="0" name=""/>
        <dsp:cNvSpPr/>
      </dsp:nvSpPr>
      <dsp:spPr>
        <a:xfrm>
          <a:off x="1798292" y="1124102"/>
          <a:ext cx="1956111" cy="1956409"/>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892F86-1D10-45B8-A36F-B2AAD17C47DF}">
      <dsp:nvSpPr>
        <dsp:cNvPr id="0" name=""/>
        <dsp:cNvSpPr/>
      </dsp:nvSpPr>
      <dsp:spPr>
        <a:xfrm>
          <a:off x="2232861" y="1836927"/>
          <a:ext cx="1086973" cy="543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CA" sz="1900" b="1" kern="1200" dirty="0"/>
            <a:t>Preserve</a:t>
          </a:r>
        </a:p>
      </dsp:txBody>
      <dsp:txXfrm>
        <a:off x="2232861" y="1836927"/>
        <a:ext cx="1086973" cy="543356"/>
      </dsp:txXfrm>
    </dsp:sp>
    <dsp:sp modelId="{E415E034-193F-4DCA-8C0B-BEB5E2F3B6A0}">
      <dsp:nvSpPr>
        <dsp:cNvPr id="0" name=""/>
        <dsp:cNvSpPr/>
      </dsp:nvSpPr>
      <dsp:spPr>
        <a:xfrm>
          <a:off x="2480819" y="2382723"/>
          <a:ext cx="1680603" cy="1681276"/>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1ED2FA-BB5C-4026-86F7-659405506791}">
      <dsp:nvSpPr>
        <dsp:cNvPr id="0" name=""/>
        <dsp:cNvSpPr/>
      </dsp:nvSpPr>
      <dsp:spPr>
        <a:xfrm>
          <a:off x="2776532" y="2969158"/>
          <a:ext cx="1086973" cy="543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CA" sz="1900" b="1" kern="1200" dirty="0"/>
            <a:t>Avoid</a:t>
          </a:r>
        </a:p>
      </dsp:txBody>
      <dsp:txXfrm>
        <a:off x="2776532" y="2969158"/>
        <a:ext cx="1086973" cy="5433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C19F6-5E17-415E-AFB1-6F55B390DF28}">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4238E0-FE92-4FC3-849C-012420B38826}">
      <dsp:nvSpPr>
        <dsp:cNvPr id="0" name=""/>
        <dsp:cNvSpPr/>
      </dsp:nvSpPr>
      <dsp:spPr>
        <a:xfrm>
          <a:off x="384538" y="253918"/>
          <a:ext cx="5656275" cy="5081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40640" rIns="40640" bIns="40640" numCol="1" spcCol="1270" anchor="ctr" anchorCtr="0">
          <a:noAutofit/>
        </a:bodyPr>
        <a:lstStyle/>
        <a:p>
          <a:pPr marL="0" lvl="0" indent="0" algn="l" defTabSz="711200">
            <a:lnSpc>
              <a:spcPct val="90000"/>
            </a:lnSpc>
            <a:spcBef>
              <a:spcPct val="0"/>
            </a:spcBef>
            <a:spcAft>
              <a:spcPct val="35000"/>
            </a:spcAft>
            <a:buNone/>
          </a:pPr>
          <a:r>
            <a:rPr lang="en-CA" sz="1600" kern="1200" dirty="0"/>
            <a:t>Work with your estate professional to set realistic goals</a:t>
          </a:r>
        </a:p>
      </dsp:txBody>
      <dsp:txXfrm>
        <a:off x="384538" y="253918"/>
        <a:ext cx="5656275" cy="508162"/>
      </dsp:txXfrm>
    </dsp:sp>
    <dsp:sp modelId="{150B4435-BC2C-49A5-9F5D-4F50889D278F}">
      <dsp:nvSpPr>
        <dsp:cNvPr id="0" name=""/>
        <dsp:cNvSpPr/>
      </dsp:nvSpPr>
      <dsp:spPr>
        <a:xfrm>
          <a:off x="66936" y="190398"/>
          <a:ext cx="635203" cy="63520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43B685-5484-4060-A356-5AA0B07CC1C5}">
      <dsp:nvSpPr>
        <dsp:cNvPr id="0" name=""/>
        <dsp:cNvSpPr/>
      </dsp:nvSpPr>
      <dsp:spPr>
        <a:xfrm>
          <a:off x="748672" y="1015918"/>
          <a:ext cx="5292140" cy="5081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40640" rIns="40640" bIns="40640" numCol="1" spcCol="1270" anchor="ctr" anchorCtr="0">
          <a:noAutofit/>
        </a:bodyPr>
        <a:lstStyle/>
        <a:p>
          <a:pPr marL="0" lvl="0" indent="0" algn="l" defTabSz="711200">
            <a:lnSpc>
              <a:spcPct val="90000"/>
            </a:lnSpc>
            <a:spcBef>
              <a:spcPct val="0"/>
            </a:spcBef>
            <a:spcAft>
              <a:spcPct val="35000"/>
            </a:spcAft>
            <a:buNone/>
          </a:pPr>
          <a:r>
            <a:rPr lang="en-CA" sz="1600" kern="1200" dirty="0"/>
            <a:t>Work with legal and tax professionals to find the right tools for your situation</a:t>
          </a:r>
        </a:p>
      </dsp:txBody>
      <dsp:txXfrm>
        <a:off x="748672" y="1015918"/>
        <a:ext cx="5292140" cy="508162"/>
      </dsp:txXfrm>
    </dsp:sp>
    <dsp:sp modelId="{7F3CFA91-FCBE-4F40-A6AD-15F1FEDFD69D}">
      <dsp:nvSpPr>
        <dsp:cNvPr id="0" name=""/>
        <dsp:cNvSpPr/>
      </dsp:nvSpPr>
      <dsp:spPr>
        <a:xfrm>
          <a:off x="431071" y="952398"/>
          <a:ext cx="635203" cy="63520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2CB789-6BA2-4CC3-A9B3-F138F97F6C10}">
      <dsp:nvSpPr>
        <dsp:cNvPr id="0" name=""/>
        <dsp:cNvSpPr/>
      </dsp:nvSpPr>
      <dsp:spPr>
        <a:xfrm>
          <a:off x="860432" y="1777918"/>
          <a:ext cx="5180380" cy="5081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40640" rIns="40640" bIns="40640" numCol="1" spcCol="1270" anchor="ctr" anchorCtr="0">
          <a:noAutofit/>
        </a:bodyPr>
        <a:lstStyle/>
        <a:p>
          <a:pPr marL="0" lvl="0" indent="0" algn="l" defTabSz="711200">
            <a:lnSpc>
              <a:spcPct val="90000"/>
            </a:lnSpc>
            <a:spcBef>
              <a:spcPct val="0"/>
            </a:spcBef>
            <a:spcAft>
              <a:spcPct val="35000"/>
            </a:spcAft>
            <a:buNone/>
          </a:pPr>
          <a:r>
            <a:rPr lang="en-CA" sz="1600" kern="1200" dirty="0"/>
            <a:t>Choose people you would like to speak for you</a:t>
          </a:r>
        </a:p>
      </dsp:txBody>
      <dsp:txXfrm>
        <a:off x="860432" y="1777918"/>
        <a:ext cx="5180380" cy="508162"/>
      </dsp:txXfrm>
    </dsp:sp>
    <dsp:sp modelId="{2C8C1BC4-A984-467A-BB38-C01E50016508}">
      <dsp:nvSpPr>
        <dsp:cNvPr id="0" name=""/>
        <dsp:cNvSpPr/>
      </dsp:nvSpPr>
      <dsp:spPr>
        <a:xfrm>
          <a:off x="542831" y="1714398"/>
          <a:ext cx="635203" cy="63520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8D7EA7-D51E-4622-9F5E-87F7C6F90D42}">
      <dsp:nvSpPr>
        <dsp:cNvPr id="0" name=""/>
        <dsp:cNvSpPr/>
      </dsp:nvSpPr>
      <dsp:spPr>
        <a:xfrm>
          <a:off x="748672" y="2539918"/>
          <a:ext cx="5292140" cy="5081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40640" rIns="40640" bIns="40640" numCol="1" spcCol="1270" anchor="ctr" anchorCtr="0">
          <a:noAutofit/>
        </a:bodyPr>
        <a:lstStyle/>
        <a:p>
          <a:pPr marL="0" lvl="0" indent="0" algn="l" defTabSz="711200">
            <a:lnSpc>
              <a:spcPct val="90000"/>
            </a:lnSpc>
            <a:spcBef>
              <a:spcPct val="0"/>
            </a:spcBef>
            <a:spcAft>
              <a:spcPct val="35000"/>
            </a:spcAft>
            <a:buNone/>
          </a:pPr>
          <a:r>
            <a:rPr lang="en-CA" sz="1600" kern="1200" dirty="0"/>
            <a:t>Communicate your wishes</a:t>
          </a:r>
        </a:p>
      </dsp:txBody>
      <dsp:txXfrm>
        <a:off x="748672" y="2539918"/>
        <a:ext cx="5292140" cy="508162"/>
      </dsp:txXfrm>
    </dsp:sp>
    <dsp:sp modelId="{EC97D126-EF09-4804-813C-5EDB6E050F07}">
      <dsp:nvSpPr>
        <dsp:cNvPr id="0" name=""/>
        <dsp:cNvSpPr/>
      </dsp:nvSpPr>
      <dsp:spPr>
        <a:xfrm>
          <a:off x="431071" y="2476398"/>
          <a:ext cx="635203" cy="63520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B02412-9F86-4FF8-A921-1FAFF82BD315}">
      <dsp:nvSpPr>
        <dsp:cNvPr id="0" name=""/>
        <dsp:cNvSpPr/>
      </dsp:nvSpPr>
      <dsp:spPr>
        <a:xfrm>
          <a:off x="384538" y="3301918"/>
          <a:ext cx="5656275" cy="5081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40640" rIns="40640" bIns="40640" numCol="1" spcCol="1270" anchor="ctr" anchorCtr="0">
          <a:noAutofit/>
        </a:bodyPr>
        <a:lstStyle/>
        <a:p>
          <a:pPr marL="0" lvl="0" indent="0" algn="l" defTabSz="711200">
            <a:lnSpc>
              <a:spcPct val="90000"/>
            </a:lnSpc>
            <a:spcBef>
              <a:spcPct val="0"/>
            </a:spcBef>
            <a:spcAft>
              <a:spcPct val="35000"/>
            </a:spcAft>
            <a:buNone/>
          </a:pPr>
          <a:r>
            <a:rPr lang="en-CA" sz="1600" kern="1200" dirty="0"/>
            <a:t>Keep your plan up to date</a:t>
          </a:r>
        </a:p>
      </dsp:txBody>
      <dsp:txXfrm>
        <a:off x="384538" y="3301918"/>
        <a:ext cx="5656275" cy="508162"/>
      </dsp:txXfrm>
    </dsp:sp>
    <dsp:sp modelId="{3254BA5B-D095-4171-B964-CB2B9F34135F}">
      <dsp:nvSpPr>
        <dsp:cNvPr id="0" name=""/>
        <dsp:cNvSpPr/>
      </dsp:nvSpPr>
      <dsp:spPr>
        <a:xfrm>
          <a:off x="66936" y="3238398"/>
          <a:ext cx="635203" cy="63520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Arial"/>
                <a:ea typeface="+mn-ea"/>
                <a:cs typeface="+mn-cs"/>
              </a:defRPr>
            </a:lvl1pPr>
          </a:lstStyle>
          <a:p>
            <a:pPr>
              <a:defRPr/>
            </a:pPr>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Arial"/>
                <a:ea typeface="+mn-ea"/>
                <a:cs typeface="+mn-cs"/>
              </a:defRPr>
            </a:lvl1pPr>
          </a:lstStyle>
          <a:p>
            <a:pPr>
              <a:defRPr/>
            </a:pPr>
            <a:fld id="{62CA1D8B-1F73-B842-AC89-D6482D0C4F4B}" type="datetimeFigureOut">
              <a:rPr lang="en-US"/>
              <a:pPr>
                <a:defRPr/>
              </a:pPr>
              <a:t>1/11/2022</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Arial"/>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Arial"/>
                <a:ea typeface="+mn-ea"/>
                <a:cs typeface="+mn-cs"/>
              </a:defRPr>
            </a:lvl1pPr>
          </a:lstStyle>
          <a:p>
            <a:pPr>
              <a:defRPr/>
            </a:pPr>
            <a:fld id="{8DF24F8E-0C8E-9647-9AB3-FD3D94B57646}" type="slidenum">
              <a:rPr lang="en-US"/>
              <a:pPr>
                <a:defRPr/>
              </a:pPr>
              <a:t>‹#›</a:t>
            </a:fld>
            <a:endParaRPr lang="en-US" dirty="0"/>
          </a:p>
        </p:txBody>
      </p:sp>
    </p:spTree>
    <p:extLst>
      <p:ext uri="{BB962C8B-B14F-4D97-AF65-F5344CB8AC3E}">
        <p14:creationId xmlns:p14="http://schemas.microsoft.com/office/powerpoint/2010/main" val="19602442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Arial"/>
                <a:ea typeface="+mn-ea"/>
                <a:cs typeface="+mn-cs"/>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Arial"/>
                <a:ea typeface="+mn-ea"/>
                <a:cs typeface="+mn-cs"/>
              </a:defRPr>
            </a:lvl1pPr>
          </a:lstStyle>
          <a:p>
            <a:pPr>
              <a:defRPr/>
            </a:pPr>
            <a:fld id="{C812E6FF-3D8E-0A4E-AA22-C2FAEFEF9C71}" type="datetimeFigureOut">
              <a:rPr lang="en-US"/>
              <a:pPr>
                <a:defRPr/>
              </a:pPr>
              <a:t>1/11/2022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Arial"/>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Arial"/>
                <a:ea typeface="+mn-ea"/>
                <a:cs typeface="+mn-cs"/>
              </a:defRPr>
            </a:lvl1pPr>
          </a:lstStyle>
          <a:p>
            <a:pPr>
              <a:defRPr/>
            </a:pPr>
            <a:fld id="{5E70EAD9-D589-7545-B350-04E61EA7E3D5}" type="slidenum">
              <a:rPr lang="en-US"/>
              <a:pPr>
                <a:defRPr/>
              </a:pPr>
              <a:t>‹#›</a:t>
            </a:fld>
            <a:endParaRPr lang="en-US" dirty="0"/>
          </a:p>
        </p:txBody>
      </p:sp>
    </p:spTree>
    <p:extLst>
      <p:ext uri="{BB962C8B-B14F-4D97-AF65-F5344CB8AC3E}">
        <p14:creationId xmlns:p14="http://schemas.microsoft.com/office/powerpoint/2010/main" val="290744397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Arial"/>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Arial"/>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Arial"/>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Arial"/>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CA" altLang="en-US" dirty="0">
                <a:latin typeface="Dax Offc Pro" pitchFamily="34" charset="0"/>
                <a:ea typeface="ＭＳ Ｐゴシック" pitchFamily="34" charset="-128"/>
                <a:cs typeface="Dax Offc Pro" pitchFamily="34" charset="0"/>
              </a:rPr>
              <a:t>Good [morning/afternoon/evening]</a:t>
            </a:r>
          </a:p>
          <a:p>
            <a:pPr eaLnBrk="1" hangingPunct="1">
              <a:spcBef>
                <a:spcPct val="0"/>
              </a:spcBef>
            </a:pPr>
            <a:r>
              <a:rPr lang="en-CA" altLang="en-US" dirty="0">
                <a:latin typeface="Dax Offc Pro" pitchFamily="34" charset="0"/>
                <a:ea typeface="ＭＳ Ｐゴシック" pitchFamily="34" charset="-128"/>
                <a:cs typeface="Dax Offc Pro" pitchFamily="34" charset="0"/>
              </a:rPr>
              <a:t>Thank you for coming. </a:t>
            </a:r>
            <a:r>
              <a:rPr lang="en-US" altLang="en-US" dirty="0">
                <a:solidFill>
                  <a:srgbClr val="000000"/>
                </a:solidFill>
                <a:latin typeface="Dax Offc Pro" pitchFamily="34" charset="0"/>
                <a:ea typeface="ＭＳ Ｐゴシック" pitchFamily="34" charset="-128"/>
                <a:cs typeface="Dax Offc Pro" pitchFamily="34" charset="0"/>
              </a:rPr>
              <a:t>I’m [Name] with BMO</a:t>
            </a:r>
            <a:r>
              <a:rPr lang="en-US" altLang="en-US" baseline="0" dirty="0">
                <a:solidFill>
                  <a:srgbClr val="000000"/>
                </a:solidFill>
                <a:latin typeface="Dax Offc Pro" pitchFamily="34" charset="0"/>
                <a:ea typeface="ＭＳ Ｐゴシック" pitchFamily="34" charset="-128"/>
                <a:cs typeface="Dax Offc Pro" pitchFamily="34" charset="0"/>
              </a:rPr>
              <a:t> Global Asset Management</a:t>
            </a:r>
            <a:r>
              <a:rPr lang="en-US" altLang="en-US" dirty="0">
                <a:solidFill>
                  <a:srgbClr val="000000"/>
                </a:solidFill>
                <a:latin typeface="Dax Offc Pro" pitchFamily="34" charset="0"/>
                <a:ea typeface="ＭＳ Ｐゴシック" pitchFamily="34" charset="-128"/>
                <a:cs typeface="Dax Offc Pro" pitchFamily="34" charset="0"/>
              </a:rPr>
              <a:t>, and I’ve been working with your</a:t>
            </a:r>
            <a:r>
              <a:rPr lang="en-US" altLang="en-US" dirty="0">
                <a:solidFill>
                  <a:srgbClr val="FF0000"/>
                </a:solidFill>
                <a:latin typeface="Dax Offc Pro" pitchFamily="34" charset="0"/>
                <a:ea typeface="ＭＳ Ｐゴシック" pitchFamily="34" charset="-128"/>
                <a:cs typeface="Dax Offc Pro" pitchFamily="34" charset="0"/>
              </a:rPr>
              <a:t> </a:t>
            </a:r>
            <a:r>
              <a:rPr lang="en-US" altLang="en-US" dirty="0">
                <a:solidFill>
                  <a:srgbClr val="000000"/>
                </a:solidFill>
                <a:latin typeface="Dax Offc Pro" pitchFamily="34" charset="0"/>
                <a:ea typeface="ＭＳ Ｐゴシック" pitchFamily="34" charset="-128"/>
                <a:cs typeface="Dax Offc Pro" pitchFamily="34" charset="0"/>
              </a:rPr>
              <a:t>advisor</a:t>
            </a:r>
            <a:r>
              <a:rPr lang="en-US" altLang="en-US" baseline="0" dirty="0">
                <a:solidFill>
                  <a:srgbClr val="000000"/>
                </a:solidFill>
                <a:latin typeface="Dax Offc Pro" pitchFamily="34" charset="0"/>
                <a:ea typeface="ＭＳ Ｐゴシック" pitchFamily="34" charset="-128"/>
                <a:cs typeface="Dax Offc Pro" pitchFamily="34" charset="0"/>
              </a:rPr>
              <a:t> for …… </a:t>
            </a:r>
          </a:p>
          <a:p>
            <a:pPr eaLnBrk="1" hangingPunct="1">
              <a:spcBef>
                <a:spcPct val="0"/>
              </a:spcBef>
            </a:pPr>
            <a:r>
              <a:rPr lang="en-US" altLang="en-US" dirty="0">
                <a:solidFill>
                  <a:srgbClr val="000000"/>
                </a:solidFill>
                <a:latin typeface="Dax Offc Pro" pitchFamily="34" charset="0"/>
                <a:ea typeface="ＭＳ Ｐゴシック" pitchFamily="34" charset="-128"/>
                <a:cs typeface="Dax Offc Pro" pitchFamily="34" charset="0"/>
              </a:rPr>
              <a:t> </a:t>
            </a:r>
          </a:p>
          <a:p>
            <a:pPr eaLnBrk="1" hangingPunct="1">
              <a:spcBef>
                <a:spcPct val="0"/>
              </a:spcBef>
            </a:pPr>
            <a:r>
              <a:rPr lang="en-US" altLang="en-US" i="1" dirty="0">
                <a:solidFill>
                  <a:srgbClr val="000000"/>
                </a:solidFill>
                <a:latin typeface="Dax Offc Pro" pitchFamily="34" charset="0"/>
                <a:ea typeface="ＭＳ Ｐゴシック" pitchFamily="34" charset="-128"/>
                <a:cs typeface="Dax Offc Pro" pitchFamily="34" charset="0"/>
              </a:rPr>
              <a:t>[Feel free to add as much about yourself and your team as you wish.]</a:t>
            </a:r>
            <a:r>
              <a:rPr lang="en-US" altLang="en-US" dirty="0">
                <a:solidFill>
                  <a:srgbClr val="000000"/>
                </a:solidFill>
                <a:latin typeface="Dax Offc Pro" pitchFamily="34" charset="0"/>
                <a:ea typeface="ＭＳ Ｐゴシック" pitchFamily="34" charset="-128"/>
                <a:cs typeface="Dax Offc Pro" pitchFamily="34" charset="0"/>
              </a:rPr>
              <a:t> </a:t>
            </a:r>
          </a:p>
          <a:p>
            <a:pPr eaLnBrk="1" hangingPunct="1">
              <a:spcBef>
                <a:spcPct val="0"/>
              </a:spcBef>
            </a:pPr>
            <a:endParaRPr lang="en-US" altLang="en-US" dirty="0">
              <a:solidFill>
                <a:srgbClr val="000000"/>
              </a:solidFill>
              <a:latin typeface="Dax Offc Pro" pitchFamily="34" charset="0"/>
              <a:ea typeface="ＭＳ Ｐゴシック" pitchFamily="34" charset="-128"/>
              <a:cs typeface="Dax Offc Pro" pitchFamily="34" charset="0"/>
            </a:endParaRPr>
          </a:p>
          <a:p>
            <a:pPr eaLnBrk="1" hangingPunct="1">
              <a:spcBef>
                <a:spcPct val="0"/>
              </a:spcBef>
            </a:pPr>
            <a:endParaRPr lang="en-CA" altLang="en-US" dirty="0">
              <a:latin typeface="Dax Offc Pro" pitchFamily="34" charset="0"/>
              <a:ea typeface="ＭＳ Ｐゴシック" pitchFamily="34" charset="-128"/>
              <a:cs typeface="Dax Offc Pro" pitchFamily="34" charset="0"/>
            </a:endParaRPr>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a:t>
            </a:fld>
            <a:endParaRPr lang="en-US" dirty="0"/>
          </a:p>
        </p:txBody>
      </p:sp>
    </p:spTree>
    <p:extLst>
      <p:ext uri="{BB962C8B-B14F-4D97-AF65-F5344CB8AC3E}">
        <p14:creationId xmlns:p14="http://schemas.microsoft.com/office/powerpoint/2010/main" val="496341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latin typeface="Dax Offc Pro" pitchFamily="34" charset="0"/>
                <a:ea typeface="ＭＳ Ｐゴシック" pitchFamily="34" charset="-128"/>
                <a:cs typeface="Dax Offc Pro" pitchFamily="34" charset="0"/>
              </a:rPr>
              <a:t>Once you have your goals, then start</a:t>
            </a:r>
            <a:r>
              <a:rPr lang="en-CA" altLang="en-US" baseline="0" dirty="0">
                <a:latin typeface="Dax Offc Pro" pitchFamily="34" charset="0"/>
                <a:ea typeface="ＭＳ Ｐゴシック" pitchFamily="34" charset="-128"/>
                <a:cs typeface="Dax Offc Pro" pitchFamily="34" charset="0"/>
              </a:rPr>
              <a:t> determining who do you want to benefit and what’s the best way to provide for that.</a:t>
            </a:r>
          </a:p>
          <a:p>
            <a:endParaRPr lang="en-CA" altLang="en-US" dirty="0">
              <a:latin typeface="Dax Offc Pro" pitchFamily="34" charset="0"/>
              <a:ea typeface="ＭＳ Ｐゴシック" pitchFamily="34" charset="-128"/>
              <a:cs typeface="Dax Offc Pro" pitchFamily="34" charset="0"/>
            </a:endParaRPr>
          </a:p>
          <a:p>
            <a:r>
              <a:rPr lang="en-CA" altLang="en-US" dirty="0">
                <a:latin typeface="Dax Offc Pro" pitchFamily="34" charset="0"/>
                <a:ea typeface="ＭＳ Ｐゴシック" pitchFamily="34" charset="-128"/>
                <a:cs typeface="Dax Offc Pro" pitchFamily="34" charset="0"/>
              </a:rPr>
              <a:t>- When identifying your beneficiaries (friends, family members), consider the possibility that one may predecease you. What is to happen to his or her share?</a:t>
            </a:r>
          </a:p>
          <a:p>
            <a:pPr>
              <a:buFontTx/>
              <a:buChar char="-"/>
            </a:pPr>
            <a:r>
              <a:rPr lang="en-CA" altLang="en-US" dirty="0">
                <a:latin typeface="Dax Offc Pro" pitchFamily="34" charset="0"/>
                <a:ea typeface="ＭＳ Ｐゴシック" pitchFamily="34" charset="-128"/>
                <a:cs typeface="Dax Offc Pro" pitchFamily="34" charset="0"/>
              </a:rPr>
              <a:t>In addition to making a positive impact on issues that are important to you, donations to registered charities can provide your estate with enhanced  income tax savings</a:t>
            </a:r>
          </a:p>
          <a:p>
            <a:pPr>
              <a:buFontTx/>
              <a:buChar char="-"/>
            </a:pPr>
            <a:r>
              <a:rPr lang="en-CA" altLang="en-US" dirty="0">
                <a:latin typeface="Dax Offc Pro" pitchFamily="34" charset="0"/>
                <a:ea typeface="ＭＳ Ｐゴシック" pitchFamily="34" charset="-128"/>
                <a:cs typeface="Dax Offc Pro" pitchFamily="34" charset="0"/>
              </a:rPr>
              <a:t>Except for more modest cash gifts, consider what proportion of your overall estate you want each beneficiary to receive and identify an appropriate share, rather than a fixed dollar amount </a:t>
            </a:r>
          </a:p>
          <a:p>
            <a:pPr>
              <a:buFontTx/>
              <a:buChar char="-"/>
            </a:pPr>
            <a:r>
              <a:rPr lang="en-CA" altLang="en-US" dirty="0">
                <a:latin typeface="Dax Offc Pro" pitchFamily="34" charset="0"/>
                <a:ea typeface="ＭＳ Ｐゴシック" pitchFamily="34" charset="-128"/>
                <a:cs typeface="Dax Offc Pro" pitchFamily="34" charset="0"/>
              </a:rPr>
              <a:t>Trusts are required for minors but can also be used to provide protection for disabled  persons or others who are vulnerable due to addiction or other mental health issues  </a:t>
            </a:r>
          </a:p>
          <a:p>
            <a:pPr>
              <a:buFontTx/>
              <a:buChar char="-"/>
            </a:pPr>
            <a:r>
              <a:rPr lang="en-CA" altLang="en-US" dirty="0">
                <a:latin typeface="Dax Offc Pro" pitchFamily="34" charset="0"/>
                <a:ea typeface="ＭＳ Ｐゴシック" pitchFamily="34" charset="-128"/>
                <a:cs typeface="Dax Offc Pro" pitchFamily="34" charset="0"/>
              </a:rPr>
              <a:t>Trusts can also play an important role in second marriages</a:t>
            </a:r>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11</a:t>
            </a:fld>
            <a:endParaRPr lang="en-US" dirty="0"/>
          </a:p>
        </p:txBody>
      </p:sp>
    </p:spTree>
    <p:extLst>
      <p:ext uri="{BB962C8B-B14F-4D97-AF65-F5344CB8AC3E}">
        <p14:creationId xmlns:p14="http://schemas.microsoft.com/office/powerpoint/2010/main" val="3023950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CA" altLang="en-US" i="1" dirty="0">
                <a:latin typeface="Dax Offc Pro" pitchFamily="34" charset="0"/>
                <a:ea typeface="ＭＳ Ｐゴシック" pitchFamily="34" charset="-128"/>
                <a:cs typeface="Dax Offc Pro" pitchFamily="34" charset="0"/>
              </a:rPr>
              <a:t>[Bring Executor’s task list to distribute: https://bmogamhub.com/system/files/executortasklist_estateplanning_eng.pdf?file=1&amp;type=node&amp;id=33309]</a:t>
            </a:r>
          </a:p>
          <a:p>
            <a:pPr marL="0" marR="0" indent="0" algn="l" defTabSz="457200" rtl="0" eaLnBrk="0" fontAlgn="base" latinLnBrk="0" hangingPunct="0">
              <a:lnSpc>
                <a:spcPct val="100000"/>
              </a:lnSpc>
              <a:spcBef>
                <a:spcPct val="30000"/>
              </a:spcBef>
              <a:spcAft>
                <a:spcPct val="0"/>
              </a:spcAft>
              <a:buClrTx/>
              <a:buSzTx/>
              <a:buFontTx/>
              <a:buNone/>
              <a:tabLst/>
              <a:defRPr/>
            </a:pPr>
            <a:endParaRPr lang="en-CA" altLang="en-US" dirty="0">
              <a:latin typeface="Dax Offc Pro" pitchFamily="34" charset="0"/>
              <a:ea typeface="ＭＳ Ｐゴシック" pitchFamily="34" charset="-128"/>
              <a:cs typeface="Dax Offc Pro"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CA" altLang="en-US" dirty="0">
                <a:latin typeface="Dax Offc Pro" pitchFamily="34" charset="0"/>
                <a:ea typeface="ＭＳ Ｐゴシック" pitchFamily="34" charset="-128"/>
                <a:cs typeface="Dax Offc Pro" pitchFamily="34" charset="0"/>
              </a:rPr>
              <a:t>-Choosing the right executor (or “liquidator” in Quebec) is an important step in meeting your objective to preserve the value of your estate after death.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CA" altLang="en-US" dirty="0">
              <a:latin typeface="Dax Offc Pro" pitchFamily="34" charset="0"/>
              <a:ea typeface="ＭＳ Ｐゴシック" pitchFamily="34" charset="-128"/>
              <a:cs typeface="Dax Offc Pro"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CA" altLang="en-US" dirty="0">
                <a:latin typeface="Dax Offc Pro" pitchFamily="34" charset="0"/>
                <a:ea typeface="ＭＳ Ｐゴシック" pitchFamily="34" charset="-128"/>
                <a:cs typeface="Dax Offc Pro" pitchFamily="34" charset="0"/>
              </a:rPr>
              <a:t>-</a:t>
            </a:r>
            <a:r>
              <a:rPr lang="en-CA" altLang="en-US" b="0" dirty="0">
                <a:latin typeface="Dax Offc Pro" pitchFamily="34" charset="0"/>
                <a:ea typeface="ＭＳ Ｐゴシック" pitchFamily="34" charset="-128"/>
                <a:cs typeface="Dax Offc Pro" pitchFamily="34" charset="0"/>
              </a:rPr>
              <a:t>The role </a:t>
            </a:r>
            <a:r>
              <a:rPr lang="en-CA" altLang="en-US" dirty="0">
                <a:latin typeface="Dax Offc Pro" pitchFamily="34" charset="0"/>
                <a:ea typeface="ＭＳ Ｐゴシック" pitchFamily="34" charset="-128"/>
                <a:cs typeface="Dax Offc Pro" pitchFamily="34" charset="0"/>
              </a:rPr>
              <a:t>comes with potential personal liability if the duties are not adequately performed. As a Trustee, an Executor is held to the highest duty of care – a “fiduciary duty”. In order to discharge his or her duties, the Executor has not only to have the necessary skills but also to be available to complete the administrative tasks in a timely manner. When an active business is involved, choosing the right Executor to oversee the transition of the business is critical. In order to meet your objective of preserving family harmony,  he or she has to show many of the personal qualities set out above. And finally, he or she has to be there to act when the time comes and to administer any trusts that may last a number of years. Someone who lives out of the country or even out of the Province is rarely a wise choice.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CA" altLang="en-US" dirty="0">
              <a:latin typeface="Dax Offc Pro" pitchFamily="34" charset="0"/>
              <a:ea typeface="ＭＳ Ｐゴシック" pitchFamily="34" charset="-128"/>
              <a:cs typeface="Dax Offc Pro" pitchFamily="34" charset="0"/>
            </a:endParaRPr>
          </a:p>
          <a:p>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12</a:t>
            </a:fld>
            <a:endParaRPr lang="en-US" dirty="0"/>
          </a:p>
        </p:txBody>
      </p:sp>
    </p:spTree>
    <p:extLst>
      <p:ext uri="{BB962C8B-B14F-4D97-AF65-F5344CB8AC3E}">
        <p14:creationId xmlns:p14="http://schemas.microsoft.com/office/powerpoint/2010/main" val="3023950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a:ea typeface="ＭＳ Ｐゴシック" charset="0"/>
                <a:cs typeface="ＭＳ Ｐゴシック" charset="0"/>
              </a:rPr>
              <a:t>Once you have your objectives,</a:t>
            </a:r>
            <a:r>
              <a:rPr lang="en-US" sz="1200" b="0" kern="1200" baseline="0" dirty="0">
                <a:solidFill>
                  <a:schemeClr val="tx1"/>
                </a:solidFill>
                <a:effectLst/>
                <a:latin typeface="Arial"/>
                <a:ea typeface="ＭＳ Ｐゴシック" charset="0"/>
                <a:cs typeface="ＭＳ Ｐゴシック" charset="0"/>
              </a:rPr>
              <a:t> who you want to benefit, and how you want to do it, then it’s time to formalize it by putting it all on paper.</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kern="1200" baseline="0" dirty="0">
                <a:solidFill>
                  <a:schemeClr val="tx1"/>
                </a:solidFill>
                <a:effectLst/>
                <a:latin typeface="Arial"/>
                <a:ea typeface="ＭＳ Ｐゴシック" charset="0"/>
                <a:cs typeface="ＭＳ Ｐゴシック" charset="0"/>
              </a:rPr>
              <a:t>Your Will and POAs are legal documents so it is important that they are done properly. Working with a lawyer </a:t>
            </a:r>
            <a:r>
              <a:rPr lang="en-US" sz="1200" b="0" i="0" u="none" kern="1200" baseline="0" dirty="0">
                <a:solidFill>
                  <a:schemeClr val="tx1"/>
                </a:solidFill>
                <a:effectLst/>
                <a:latin typeface="Arial"/>
                <a:ea typeface="ＭＳ Ｐゴシック" charset="0"/>
                <a:cs typeface="ＭＳ Ｐゴシック" charset="0"/>
              </a:rPr>
              <a:t>helps</a:t>
            </a:r>
            <a:r>
              <a:rPr lang="en-US" sz="1200" b="1" i="1" u="sng" kern="1200" baseline="0" dirty="0">
                <a:solidFill>
                  <a:schemeClr val="tx1"/>
                </a:solidFill>
                <a:effectLst/>
                <a:latin typeface="Arial"/>
                <a:ea typeface="ＭＳ Ｐゴシック" charset="0"/>
                <a:cs typeface="ＭＳ Ｐゴシック" charset="0"/>
              </a:rPr>
              <a:t> </a:t>
            </a:r>
            <a:r>
              <a:rPr lang="en-US" sz="1200" b="0" kern="1200" baseline="0" dirty="0">
                <a:solidFill>
                  <a:schemeClr val="tx1"/>
                </a:solidFill>
                <a:effectLst/>
                <a:latin typeface="Arial"/>
                <a:ea typeface="ＭＳ Ｐゴシック" charset="0"/>
                <a:cs typeface="ＭＳ Ｐゴシック" charset="0"/>
              </a:rPr>
              <a:t>ensures this. The most important thing is to get the documents done, and revisit these often. Otherwise your wishes may not be acted upon.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1" kern="1200" baseline="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kern="1200" baseline="0" dirty="0">
                <a:solidFill>
                  <a:schemeClr val="tx1"/>
                </a:solidFill>
                <a:effectLst/>
                <a:latin typeface="Arial"/>
                <a:ea typeface="ＭＳ Ｐゴシック" charset="0"/>
                <a:cs typeface="ＭＳ Ｐゴシック" charset="0"/>
              </a:rPr>
              <a:t>Completing your Will and POAs should be a financial priority for everyone, regardless of how large or small your estate.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kern="1200" baseline="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kern="1200" baseline="0" dirty="0">
                <a:solidFill>
                  <a:schemeClr val="tx1"/>
                </a:solidFill>
                <a:effectLst/>
                <a:latin typeface="Arial"/>
                <a:ea typeface="ＭＳ Ｐゴシック" charset="0"/>
                <a:cs typeface="ＭＳ Ｐゴシック" charset="0"/>
              </a:rPr>
              <a:t>Your </a:t>
            </a:r>
            <a:r>
              <a:rPr lang="en-US" sz="1200" kern="1200" dirty="0">
                <a:solidFill>
                  <a:schemeClr val="tx1"/>
                </a:solidFill>
                <a:effectLst/>
                <a:latin typeface="Arial"/>
                <a:ea typeface="ＭＳ Ｐゴシック" charset="0"/>
                <a:cs typeface="ＭＳ Ｐゴシック" charset="0"/>
              </a:rPr>
              <a:t>Will is something that you have to provide for others when you’re gone, but the powers of attorney are all about you and making sure you’re okay while you’re still here. And you need to keep them</a:t>
            </a:r>
            <a:r>
              <a:rPr lang="en-US" sz="1200" kern="1200" baseline="0" dirty="0">
                <a:solidFill>
                  <a:schemeClr val="tx1"/>
                </a:solidFill>
                <a:effectLst/>
                <a:latin typeface="Arial"/>
                <a:ea typeface="ＭＳ Ｐゴシック" charset="0"/>
                <a:cs typeface="ＭＳ Ｐゴシック" charset="0"/>
              </a:rPr>
              <a:t> </a:t>
            </a:r>
            <a:r>
              <a:rPr lang="en-US" sz="1200" kern="1200" dirty="0">
                <a:solidFill>
                  <a:schemeClr val="tx1"/>
                </a:solidFill>
                <a:effectLst/>
                <a:latin typeface="Arial"/>
                <a:ea typeface="ＭＳ Ｐゴシック" charset="0"/>
                <a:cs typeface="ＭＳ Ｐゴシック" charset="0"/>
              </a:rPr>
              <a:t>updated.</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i="0" u="none" kern="1200" baseline="0" dirty="0">
                <a:solidFill>
                  <a:schemeClr val="tx1"/>
                </a:solidFill>
                <a:effectLst/>
                <a:latin typeface="Arial"/>
                <a:ea typeface="ＭＳ Ｐゴシック" charset="0"/>
                <a:cs typeface="ＭＳ Ｐゴシック" charset="0"/>
              </a:rPr>
              <a:t>[AUDIENCE QUESTION]</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1" u="sng" kern="1200" baseline="0" dirty="0">
                <a:solidFill>
                  <a:schemeClr val="tx1"/>
                </a:solidFill>
                <a:effectLst/>
                <a:latin typeface="Arial"/>
                <a:ea typeface="ＭＳ Ｐゴシック" charset="0"/>
                <a:cs typeface="ＭＳ Ｐゴシック" charset="0"/>
              </a:rPr>
              <a:t>W</a:t>
            </a:r>
            <a:r>
              <a:rPr lang="en-US" sz="1200" i="1" u="sng" kern="1200" dirty="0">
                <a:solidFill>
                  <a:schemeClr val="tx1"/>
                </a:solidFill>
                <a:effectLst/>
                <a:latin typeface="Arial"/>
                <a:ea typeface="ＭＳ Ｐゴシック" charset="0"/>
                <a:cs typeface="ＭＳ Ｐゴシック" charset="0"/>
              </a:rPr>
              <a:t>hen was the last time those of you who have a will updated it?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i="1" u="sng"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How many more than 10 years, how many more than 15 years?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Many people do wills when their kids are little and they never update them again. Revisit your Will at least as often as when there’s a change in a relationship, whether it’s a marriage, a birth, a death, a divorce, whatever that change is should trigger you to look again at your Will.</a:t>
            </a:r>
            <a:endParaRPr lang="en-CA" sz="1200" kern="1200" dirty="0">
              <a:solidFill>
                <a:schemeClr val="tx1"/>
              </a:solidFill>
              <a:effectLst/>
              <a:latin typeface="Arial"/>
              <a:ea typeface="ＭＳ Ｐゴシック" charset="0"/>
              <a:cs typeface="ＭＳ Ｐゴシック" charset="0"/>
            </a:endParaRPr>
          </a:p>
          <a:p>
            <a:r>
              <a:rPr lang="en-US" dirty="0"/>
              <a:t> </a:t>
            </a:r>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13</a:t>
            </a:fld>
            <a:endParaRPr lang="en-US" dirty="0"/>
          </a:p>
        </p:txBody>
      </p:sp>
    </p:spTree>
    <p:extLst>
      <p:ext uri="{BB962C8B-B14F-4D97-AF65-F5344CB8AC3E}">
        <p14:creationId xmlns:p14="http://schemas.microsoft.com/office/powerpoint/2010/main" val="4032083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So having the documents is clearly important, but there’s a whole other aspect to this which is having essential conversations about what’s important to</a:t>
            </a:r>
            <a:r>
              <a:rPr lang="en-US" sz="1200" kern="1200" baseline="0" dirty="0">
                <a:solidFill>
                  <a:schemeClr val="tx1"/>
                </a:solidFill>
                <a:effectLst/>
                <a:latin typeface="Arial"/>
                <a:ea typeface="ＭＳ Ｐゴシック" charset="0"/>
                <a:cs typeface="ＭＳ Ｐゴシック" charset="0"/>
              </a:rPr>
              <a:t> you and what</a:t>
            </a:r>
            <a:r>
              <a:rPr lang="en-US" sz="1200" kern="1200" dirty="0">
                <a:solidFill>
                  <a:schemeClr val="tx1"/>
                </a:solidFill>
                <a:effectLst/>
                <a:latin typeface="Arial"/>
                <a:ea typeface="ＭＳ Ｐゴシック" charset="0"/>
                <a:cs typeface="ＭＳ Ｐゴシック" charset="0"/>
              </a:rPr>
              <a:t> you</a:t>
            </a:r>
            <a:r>
              <a:rPr lang="en-US" sz="1200" kern="1200" baseline="0" dirty="0">
                <a:solidFill>
                  <a:schemeClr val="tx1"/>
                </a:solidFill>
                <a:effectLst/>
                <a:latin typeface="Arial"/>
                <a:ea typeface="ＭＳ Ｐゴシック" charset="0"/>
                <a:cs typeface="ＭＳ Ｐゴシック" charset="0"/>
              </a:rPr>
              <a:t> want to see happen.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What I want to do is share with you now a video of a family that’s dealing with the aftermath of their father’s death and then I’ll talk about this a little bit more. </a:t>
            </a:r>
            <a:endParaRPr lang="en-CA" sz="1200" kern="1200" dirty="0">
              <a:solidFill>
                <a:schemeClr val="tx1"/>
              </a:solidFill>
              <a:effectLst/>
              <a:latin typeface="Arial"/>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14</a:t>
            </a:fld>
            <a:endParaRPr lang="en-US" dirty="0"/>
          </a:p>
        </p:txBody>
      </p:sp>
    </p:spTree>
    <p:extLst>
      <p:ext uri="{BB962C8B-B14F-4D97-AF65-F5344CB8AC3E}">
        <p14:creationId xmlns:p14="http://schemas.microsoft.com/office/powerpoint/2010/main" val="1656256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Show Peter video:</a:t>
            </a:r>
            <a:r>
              <a:rPr lang="en-US" baseline="0" dirty="0"/>
              <a:t> https://vimeo.com/370179733</a:t>
            </a:r>
          </a:p>
          <a:p>
            <a:pPr lvl="0"/>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i="0" u="none" kern="1200" baseline="0" dirty="0">
                <a:solidFill>
                  <a:schemeClr val="tx1"/>
                </a:solidFill>
                <a:effectLst/>
                <a:latin typeface="Arial"/>
                <a:ea typeface="ＭＳ Ｐゴシック" charset="0"/>
                <a:cs typeface="ＭＳ Ｐゴシック" charset="0"/>
              </a:rPr>
              <a:t>[AUDIENCE QUESTION]</a:t>
            </a:r>
          </a:p>
          <a:p>
            <a:pPr lvl="0"/>
            <a:r>
              <a:rPr lang="en-US" dirty="0"/>
              <a:t>what are the issues that come out in this video? (have them call out)</a:t>
            </a:r>
            <a:endParaRPr lang="en-CA" dirty="0"/>
          </a:p>
          <a:p>
            <a:pPr lvl="1"/>
            <a:r>
              <a:rPr lang="en-US" dirty="0"/>
              <a:t>Issues of division of money – easily could have been discussed</a:t>
            </a:r>
            <a:endParaRPr lang="en-CA" dirty="0"/>
          </a:p>
          <a:p>
            <a:pPr lvl="1"/>
            <a:r>
              <a:rPr lang="en-US" dirty="0"/>
              <a:t>Issues of possessions that don’t have monetary value</a:t>
            </a:r>
            <a:endParaRPr lang="en-CA" dirty="0"/>
          </a:p>
          <a:p>
            <a:pPr lvl="1"/>
            <a:r>
              <a:rPr lang="en-US" dirty="0"/>
              <a:t>Issue about where the money is left to honor their mother and what they would have preferred</a:t>
            </a:r>
            <a:endParaRPr lang="en-CA" dirty="0"/>
          </a:p>
          <a:p>
            <a:pPr lvl="0"/>
            <a:r>
              <a:rPr lang="en-US" dirty="0"/>
              <a:t>What could have prevented this? NEXT SLIDE</a:t>
            </a:r>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15</a:t>
            </a:fld>
            <a:endParaRPr lang="en-US" dirty="0"/>
          </a:p>
        </p:txBody>
      </p:sp>
    </p:spTree>
    <p:extLst>
      <p:ext uri="{BB962C8B-B14F-4D97-AF65-F5344CB8AC3E}">
        <p14:creationId xmlns:p14="http://schemas.microsoft.com/office/powerpoint/2010/main" val="3314734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I think this video is such a great example of how having the documents completed, but not having had conversations can still leave behind a mess. So there were really 3 issues that you can hear that the kids were grappling with after their dad died.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1.</a:t>
            </a:r>
            <a:r>
              <a:rPr lang="en-US" sz="1200" kern="1200" baseline="0" dirty="0">
                <a:solidFill>
                  <a:schemeClr val="tx1"/>
                </a:solidFill>
                <a:effectLst/>
                <a:latin typeface="Arial"/>
                <a:ea typeface="ＭＳ Ｐゴシック" charset="0"/>
                <a:cs typeface="ＭＳ Ｐゴシック" charset="0"/>
              </a:rPr>
              <a:t> </a:t>
            </a:r>
            <a:r>
              <a:rPr lang="en-US" sz="1200" kern="1200" dirty="0">
                <a:solidFill>
                  <a:schemeClr val="tx1"/>
                </a:solidFill>
                <a:effectLst/>
                <a:latin typeface="Arial"/>
                <a:ea typeface="ＭＳ Ｐゴシック" charset="0"/>
                <a:cs typeface="ＭＳ Ｐゴシック" charset="0"/>
              </a:rPr>
              <a:t>One of them was around the division of money and, you know, the daughter was pretty clear here that she understood that the reason her brother was getting more money was because she made more than he did and he had kids and she didn’t have kids, but then she said the line at the end that’s so key when she said, “parents have their favorites”.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And, your advisor can tell you from having worked with many families, at some point when kids are in their 40s, 50s or 60s, it is not uncommon</a:t>
            </a:r>
            <a:r>
              <a:rPr lang="en-US" sz="1200" kern="1200" baseline="0" dirty="0">
                <a:solidFill>
                  <a:schemeClr val="tx1"/>
                </a:solidFill>
                <a:effectLst/>
                <a:latin typeface="Arial"/>
                <a:ea typeface="ＭＳ Ｐゴシック" charset="0"/>
                <a:cs typeface="ＭＳ Ｐゴシック" charset="0"/>
              </a:rPr>
              <a:t> for </a:t>
            </a:r>
            <a:r>
              <a:rPr lang="en-US" sz="1200" kern="1200" dirty="0">
                <a:solidFill>
                  <a:schemeClr val="tx1"/>
                </a:solidFill>
                <a:effectLst/>
                <a:latin typeface="Arial"/>
                <a:ea typeface="ＭＳ Ｐゴシック" charset="0"/>
                <a:cs typeface="ＭＳ Ｐゴシック" charset="0"/>
              </a:rPr>
              <a:t>one of them say “I knew mom loved you best” and in this case it’s “I wonder if dad loved you best”. Had Peter just talked to the kids and explained it, there’s a great example where I think they would have been fine with it. The daughter didn’t have an issue the brother got more money, she just wondered.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2.</a:t>
            </a:r>
            <a:r>
              <a:rPr lang="en-US" sz="1200" kern="1200" baseline="0" dirty="0">
                <a:solidFill>
                  <a:schemeClr val="tx1"/>
                </a:solidFill>
                <a:effectLst/>
                <a:latin typeface="Arial"/>
                <a:ea typeface="ＭＳ Ｐゴシック" charset="0"/>
                <a:cs typeface="ＭＳ Ｐゴシック" charset="0"/>
              </a:rPr>
              <a:t> The second issue is about t</a:t>
            </a:r>
            <a:r>
              <a:rPr lang="en-US" sz="1200" kern="1200" dirty="0">
                <a:solidFill>
                  <a:schemeClr val="tx1"/>
                </a:solidFill>
                <a:effectLst/>
                <a:latin typeface="Arial"/>
                <a:ea typeface="ＭＳ Ｐゴシック" charset="0"/>
                <a:cs typeface="ＭＳ Ｐゴシック" charset="0"/>
              </a:rPr>
              <a:t>he painting. In this case it’s something without a great deal of monetary value, but it has a lot of sentimental attachment for both</a:t>
            </a:r>
            <a:r>
              <a:rPr lang="en-US" sz="1200" kern="1200" baseline="0" dirty="0">
                <a:solidFill>
                  <a:schemeClr val="tx1"/>
                </a:solidFill>
                <a:effectLst/>
                <a:latin typeface="Arial"/>
                <a:ea typeface="ＭＳ Ｐゴシック" charset="0"/>
                <a:cs typeface="ＭＳ Ｐゴシック" charset="0"/>
              </a:rPr>
              <a:t> Peter’s children</a:t>
            </a:r>
            <a:r>
              <a:rPr lang="en-US" sz="1200" kern="1200" dirty="0">
                <a:solidFill>
                  <a:schemeClr val="tx1"/>
                </a:solidFill>
                <a:effectLst/>
                <a:latin typeface="Arial"/>
                <a:ea typeface="ＭＳ Ｐゴシック" charset="0"/>
                <a:cs typeface="ＭＳ Ｐゴシック"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Things that have sentimental or emotional value are sometimes not top of mind when people are putting their</a:t>
            </a:r>
            <a:r>
              <a:rPr lang="en-US" sz="1200" kern="1200" baseline="0" dirty="0">
                <a:solidFill>
                  <a:schemeClr val="tx1"/>
                </a:solidFill>
                <a:effectLst/>
                <a:latin typeface="Arial"/>
                <a:ea typeface="ＭＳ Ｐゴシック" charset="0"/>
                <a:cs typeface="ＭＳ Ｐゴシック" charset="0"/>
              </a:rPr>
              <a:t> </a:t>
            </a:r>
            <a:r>
              <a:rPr lang="en-US" sz="1200" kern="1200" dirty="0">
                <a:solidFill>
                  <a:schemeClr val="tx1"/>
                </a:solidFill>
                <a:effectLst/>
                <a:latin typeface="Arial"/>
                <a:ea typeface="ＭＳ Ｐゴシック" charset="0"/>
                <a:cs typeface="ＭＳ Ｐゴシック" charset="0"/>
              </a:rPr>
              <a:t>estate plan together. Estate</a:t>
            </a:r>
            <a:r>
              <a:rPr lang="en-US" sz="1200" kern="1200" baseline="0" dirty="0">
                <a:solidFill>
                  <a:schemeClr val="tx1"/>
                </a:solidFill>
                <a:effectLst/>
                <a:latin typeface="Arial"/>
                <a:ea typeface="ＭＳ Ｐゴシック" charset="0"/>
                <a:cs typeface="ＭＳ Ｐゴシック" charset="0"/>
              </a:rPr>
              <a:t> planning is not only about financial assets. E</a:t>
            </a:r>
            <a:r>
              <a:rPr lang="en-US" sz="1200" kern="1200" dirty="0">
                <a:solidFill>
                  <a:schemeClr val="tx1"/>
                </a:solidFill>
                <a:effectLst/>
                <a:latin typeface="Arial"/>
                <a:ea typeface="ＭＳ Ｐゴシック" charset="0"/>
                <a:cs typeface="ＭＳ Ｐゴシック" charset="0"/>
              </a:rPr>
              <a:t>state lawyers have told me over and over that the sentimental</a:t>
            </a:r>
            <a:r>
              <a:rPr lang="en-US" sz="1200" kern="1200" baseline="0" dirty="0">
                <a:solidFill>
                  <a:schemeClr val="tx1"/>
                </a:solidFill>
                <a:effectLst/>
                <a:latin typeface="Arial"/>
                <a:ea typeface="ＭＳ Ｐゴシック" charset="0"/>
                <a:cs typeface="ＭＳ Ｐゴシック" charset="0"/>
              </a:rPr>
              <a:t> things </a:t>
            </a:r>
            <a:r>
              <a:rPr lang="en-US" sz="1200" kern="1200" dirty="0">
                <a:solidFill>
                  <a:schemeClr val="tx1"/>
                </a:solidFill>
                <a:effectLst/>
                <a:latin typeface="Arial"/>
                <a:ea typeface="ＭＳ Ｐゴシック" charset="0"/>
                <a:cs typeface="ＭＳ Ｐゴシック" charset="0"/>
              </a:rPr>
              <a:t>are often the things that hang up families when the Will is read.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3.</a:t>
            </a:r>
            <a:r>
              <a:rPr lang="en-US" sz="1200" kern="1200" baseline="0" dirty="0">
                <a:solidFill>
                  <a:schemeClr val="tx1"/>
                </a:solidFill>
                <a:effectLst/>
                <a:latin typeface="Arial"/>
                <a:ea typeface="ＭＳ Ｐゴシック" charset="0"/>
                <a:cs typeface="ＭＳ Ｐゴシック" charset="0"/>
              </a:rPr>
              <a:t> </a:t>
            </a:r>
            <a:r>
              <a:rPr lang="en-US" sz="1200" kern="1200" dirty="0">
                <a:solidFill>
                  <a:schemeClr val="tx1"/>
                </a:solidFill>
                <a:effectLst/>
                <a:latin typeface="Arial"/>
                <a:ea typeface="ＭＳ Ｐゴシック" charset="0"/>
                <a:cs typeface="ＭＳ Ｐゴシック" charset="0"/>
              </a:rPr>
              <a:t>And then the third issue that Peter left behind inadvertently, was the issue about his wife’s memory and leaving the money to the hospital and the kids would have just loved an opportunity to be able to weigh in on that. Now Peter might have still said hey, I hear you, but I want to leave the money here. A conversation with the kids would have resolved so many of these issues and it would not have been that difficult a conversation, but most people don’t think to have them. </a:t>
            </a:r>
            <a:endParaRPr lang="en-US" dirty="0"/>
          </a:p>
          <a:p>
            <a:pPr lvl="0"/>
            <a:r>
              <a:rPr lang="en-US" dirty="0"/>
              <a:t>-------------------------</a:t>
            </a:r>
          </a:p>
          <a:p>
            <a:pPr lvl="0"/>
            <a:r>
              <a:rPr lang="en-US" dirty="0"/>
              <a:t>So, have</a:t>
            </a:r>
            <a:r>
              <a:rPr lang="en-US" baseline="0" dirty="0"/>
              <a:t> the </a:t>
            </a:r>
            <a:r>
              <a:rPr lang="en-US" dirty="0"/>
              <a:t>ESSENTIAL CONVERSATIONS! </a:t>
            </a:r>
            <a:endParaRPr lang="en-CA" dirty="0"/>
          </a:p>
          <a:p>
            <a:pPr lvl="0"/>
            <a:r>
              <a:rPr lang="en-US" dirty="0"/>
              <a:t>Discuss your wishes, and the thoughts</a:t>
            </a:r>
            <a:r>
              <a:rPr lang="en-US" baseline="0" dirty="0"/>
              <a:t> behind those wishes, with all the </a:t>
            </a:r>
            <a:r>
              <a:rPr lang="en-US" dirty="0"/>
              <a:t>people who are involved, impacted, or could be problematic at time of enactment.</a:t>
            </a:r>
            <a:endParaRPr lang="en-CA" dirty="0"/>
          </a:p>
          <a:p>
            <a:pPr lvl="0"/>
            <a:endParaRPr lang="en-US" dirty="0"/>
          </a:p>
          <a:p>
            <a:pPr lvl="0"/>
            <a:r>
              <a:rPr lang="en-US" dirty="0"/>
              <a:t>Not having completed the documents AND having the conversations in advance can leave behind a mess that can reverberate generations.</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16</a:t>
            </a:fld>
            <a:endParaRPr lang="en-US" dirty="0"/>
          </a:p>
        </p:txBody>
      </p:sp>
    </p:spTree>
    <p:extLst>
      <p:ext uri="{BB962C8B-B14F-4D97-AF65-F5344CB8AC3E}">
        <p14:creationId xmlns:p14="http://schemas.microsoft.com/office/powerpoint/2010/main" val="1281959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Arial"/>
                <a:ea typeface="ＭＳ Ｐゴシック" charset="0"/>
                <a:cs typeface="ＭＳ Ｐゴシック" charset="0"/>
              </a:rPr>
              <a:t>[Bring BMO </a:t>
            </a:r>
            <a:r>
              <a:rPr lang="en-US" altLang="en-US" i="1" dirty="0">
                <a:latin typeface="Dax Offc Pro" pitchFamily="34" charset="0"/>
                <a:ea typeface="ＭＳ Ｐゴシック" pitchFamily="34" charset="-128"/>
                <a:cs typeface="Dax Offc Pro" pitchFamily="34" charset="0"/>
              </a:rPr>
              <a:t>Family Meeting Guides</a:t>
            </a:r>
            <a:r>
              <a:rPr lang="en-US" altLang="en-US" i="1" baseline="0" dirty="0">
                <a:latin typeface="Dax Offc Pro" pitchFamily="34" charset="0"/>
                <a:ea typeface="ＭＳ Ｐゴシック" pitchFamily="34" charset="-128"/>
                <a:cs typeface="Dax Offc Pro" pitchFamily="34" charset="0"/>
              </a:rPr>
              <a:t> </a:t>
            </a:r>
            <a:r>
              <a:rPr lang="en-US" altLang="en-US" i="1" baseline="0">
                <a:latin typeface="Dax Offc Pro" pitchFamily="34" charset="0"/>
                <a:ea typeface="ＭＳ Ｐゴシック" pitchFamily="34" charset="-128"/>
                <a:cs typeface="Dax Offc Pro" pitchFamily="34" charset="0"/>
              </a:rPr>
              <a:t>to distribute: https://bmogamhub.com/system/files/estateplanningfamilymeetingguide_e_gam.pdf?file=1&amp;type=node&amp;id=95484</a:t>
            </a:r>
            <a:r>
              <a:rPr lang="en-US" altLang="en-US" i="1">
                <a:latin typeface="Dax Offc Pro" pitchFamily="34" charset="0"/>
                <a:ea typeface="ＭＳ Ｐゴシック" pitchFamily="34" charset="-128"/>
                <a:cs typeface="Dax Offc Pro" pitchFamily="34" charset="0"/>
              </a:rPr>
              <a:t>]</a:t>
            </a:r>
            <a:endParaRPr lang="en-US" sz="1200" i="1"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So here’s the process that you can use for having essential conversations.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1.</a:t>
            </a:r>
            <a:r>
              <a:rPr lang="en-US" sz="1200" kern="1200" baseline="0" dirty="0">
                <a:solidFill>
                  <a:schemeClr val="tx1"/>
                </a:solidFill>
                <a:effectLst/>
                <a:latin typeface="Arial"/>
                <a:ea typeface="ＭＳ Ｐゴシック" charset="0"/>
                <a:cs typeface="ＭＳ Ｐゴシック" charset="0"/>
              </a:rPr>
              <a:t> </a:t>
            </a:r>
            <a:r>
              <a:rPr lang="en-US" sz="1200" kern="1200" dirty="0">
                <a:solidFill>
                  <a:schemeClr val="tx1"/>
                </a:solidFill>
                <a:effectLst/>
                <a:latin typeface="Arial"/>
                <a:ea typeface="ＭＳ Ｐゴシック" charset="0"/>
                <a:cs typeface="ＭＳ Ｐゴシック" charset="0"/>
              </a:rPr>
              <a:t>First of all, I suggest that you focus the conversation and what I mean is that I know when families get together and start talking about things, they often turn into what I call kitchen sink conversations, people throw everything in. So I suggest what you do is really focus in on what the topic is going to be and then if stuff comes up, you can record it and say look, we’ll come back and talk about this at another time. This doesn’t have to be formal, it’s just a way to make sure that the issues that come up don’t get lost and people feel again that they’re heard, but at the same time that you keep the conversation focused.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2.</a:t>
            </a:r>
            <a:r>
              <a:rPr lang="en-US" sz="1200" kern="1200" baseline="0" dirty="0">
                <a:solidFill>
                  <a:schemeClr val="tx1"/>
                </a:solidFill>
                <a:effectLst/>
                <a:latin typeface="Arial"/>
                <a:ea typeface="ＭＳ Ｐゴシック" charset="0"/>
                <a:cs typeface="ＭＳ Ｐゴシック" charset="0"/>
              </a:rPr>
              <a:t> Next share </a:t>
            </a:r>
            <a:r>
              <a:rPr lang="en-US" sz="1200" kern="1200" dirty="0">
                <a:solidFill>
                  <a:schemeClr val="tx1"/>
                </a:solidFill>
                <a:effectLst/>
                <a:latin typeface="Arial"/>
                <a:ea typeface="ＭＳ Ｐゴシック" charset="0"/>
                <a:cs typeface="ＭＳ Ｐゴシック" charset="0"/>
              </a:rPr>
              <a:t>information - talk about what</a:t>
            </a:r>
            <a:r>
              <a:rPr lang="en-US" sz="1200" kern="1200" baseline="0" dirty="0">
                <a:solidFill>
                  <a:schemeClr val="tx1"/>
                </a:solidFill>
                <a:effectLst/>
                <a:latin typeface="Arial"/>
                <a:ea typeface="ＭＳ Ｐゴシック" charset="0"/>
                <a:cs typeface="ＭＳ Ｐゴシック" charset="0"/>
              </a:rPr>
              <a:t> will be in your Will</a:t>
            </a:r>
            <a:r>
              <a:rPr lang="en-US" sz="1200" kern="1200" dirty="0">
                <a:solidFill>
                  <a:schemeClr val="tx1"/>
                </a:solidFill>
                <a:effectLst/>
                <a:latin typeface="Arial"/>
                <a:ea typeface="ＭＳ Ｐゴシック" charset="0"/>
                <a:cs typeface="ＭＳ Ｐゴシック" charset="0"/>
              </a:rPr>
              <a:t>, your Powers of Attorney, and about who you</a:t>
            </a:r>
            <a:r>
              <a:rPr lang="en-US" sz="1200" kern="1200" baseline="0" dirty="0">
                <a:solidFill>
                  <a:schemeClr val="tx1"/>
                </a:solidFill>
                <a:effectLst/>
                <a:latin typeface="Arial"/>
                <a:ea typeface="ＭＳ Ｐゴシック" charset="0"/>
                <a:cs typeface="ＭＳ Ｐゴシック" charset="0"/>
              </a:rPr>
              <a:t> would like to be the </a:t>
            </a:r>
            <a:r>
              <a:rPr lang="en-US" sz="1200" kern="1200" dirty="0">
                <a:solidFill>
                  <a:schemeClr val="tx1"/>
                </a:solidFill>
                <a:effectLst/>
                <a:latin typeface="Arial"/>
                <a:ea typeface="ＭＳ Ｐゴシック" charset="0"/>
                <a:cs typeface="ＭＳ Ｐゴシック" charset="0"/>
              </a:rPr>
              <a:t>executor. Give people time to respond, react and ask questions. This is where obviously it can get out of hand, but if it’s done in a way that people understand that they are going to have an opportunity to be heard,</a:t>
            </a:r>
            <a:r>
              <a:rPr lang="en-US" sz="1200" kern="1200" baseline="0" dirty="0">
                <a:solidFill>
                  <a:schemeClr val="tx1"/>
                </a:solidFill>
                <a:effectLst/>
                <a:latin typeface="Arial"/>
                <a:ea typeface="ＭＳ Ｐゴシック" charset="0"/>
                <a:cs typeface="ＭＳ Ｐゴシック" charset="0"/>
              </a:rPr>
              <a:t> I</a:t>
            </a:r>
            <a:r>
              <a:rPr lang="en-US" sz="1200" kern="1200" dirty="0">
                <a:solidFill>
                  <a:schemeClr val="tx1"/>
                </a:solidFill>
                <a:effectLst/>
                <a:latin typeface="Arial"/>
                <a:ea typeface="ＭＳ Ｐゴシック" charset="0"/>
                <a:cs typeface="ＭＳ Ｐゴシック" charset="0"/>
              </a:rPr>
              <a:t> have found that people are a lot calmer than they are when dealing with this in a crisis</a:t>
            </a:r>
            <a:r>
              <a:rPr lang="en-US" sz="1200" kern="1200" baseline="0" dirty="0">
                <a:solidFill>
                  <a:schemeClr val="tx1"/>
                </a:solidFill>
                <a:effectLst/>
                <a:latin typeface="Arial"/>
                <a:ea typeface="ＭＳ Ｐゴシック" charset="0"/>
                <a:cs typeface="ＭＳ Ｐゴシック" charset="0"/>
              </a:rPr>
              <a:t> or a very difficult time. </a:t>
            </a:r>
            <a:r>
              <a:rPr lang="en-US" sz="1200" kern="1200" dirty="0">
                <a:solidFill>
                  <a:schemeClr val="tx1"/>
                </a:solidFill>
                <a:effectLst/>
                <a:latin typeface="Arial"/>
                <a:ea typeface="ＭＳ Ｐゴシック" charset="0"/>
                <a:cs typeface="ＭＳ Ｐゴシック" charset="0"/>
              </a:rPr>
              <a: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3. Recognize that everybody processes information differently. You may have people in the discussion</a:t>
            </a:r>
            <a:r>
              <a:rPr lang="en-US" sz="1200" kern="1200" baseline="0" dirty="0">
                <a:solidFill>
                  <a:schemeClr val="tx1"/>
                </a:solidFill>
                <a:effectLst/>
                <a:latin typeface="Arial"/>
                <a:ea typeface="ＭＳ Ｐゴシック" charset="0"/>
                <a:cs typeface="ＭＳ Ｐゴシック" charset="0"/>
              </a:rPr>
              <a:t> </a:t>
            </a:r>
            <a:r>
              <a:rPr lang="en-US" sz="1200" kern="1200" dirty="0">
                <a:solidFill>
                  <a:schemeClr val="tx1"/>
                </a:solidFill>
                <a:effectLst/>
                <a:latin typeface="Arial"/>
                <a:ea typeface="ＭＳ Ｐゴシック" charset="0"/>
                <a:cs typeface="ＭＳ Ｐゴシック" charset="0"/>
              </a:rPr>
              <a:t>who are able to process things, think about it and respond quickly. Other people are going to need more time and hence</a:t>
            </a:r>
            <a:r>
              <a:rPr lang="en-US" sz="1200" kern="1200" baseline="0" dirty="0">
                <a:solidFill>
                  <a:schemeClr val="tx1"/>
                </a:solidFill>
                <a:effectLst/>
                <a:latin typeface="Arial"/>
                <a:ea typeface="ＭＳ Ｐゴシック" charset="0"/>
                <a:cs typeface="ＭＳ Ｐゴシック" charset="0"/>
              </a:rPr>
              <a:t> </a:t>
            </a:r>
            <a:r>
              <a:rPr lang="en-US" sz="1200" kern="1200" dirty="0">
                <a:solidFill>
                  <a:schemeClr val="tx1"/>
                </a:solidFill>
                <a:effectLst/>
                <a:latin typeface="Arial"/>
                <a:ea typeface="ＭＳ Ｐゴシック" charset="0"/>
                <a:cs typeface="ＭＳ Ｐゴシック" charset="0"/>
              </a:rPr>
              <a:t>schedule a follow-up conversation. This gives people the opportunity to think about what you’ve shared and come back with questions without feeling pressured to react immediately.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4</a:t>
            </a:r>
            <a:r>
              <a:rPr lang="en-US" sz="1200" kern="1200" baseline="0" dirty="0">
                <a:solidFill>
                  <a:schemeClr val="tx1"/>
                </a:solidFill>
                <a:effectLst/>
                <a:latin typeface="Arial"/>
                <a:ea typeface="ＭＳ Ｐゴシック" charset="0"/>
                <a:cs typeface="ＭＳ Ｐゴシック" charset="0"/>
              </a:rPr>
              <a:t>. T</a:t>
            </a:r>
            <a:r>
              <a:rPr lang="en-US" sz="1200" kern="1200" dirty="0">
                <a:solidFill>
                  <a:schemeClr val="tx1"/>
                </a:solidFill>
                <a:effectLst/>
                <a:latin typeface="Arial"/>
                <a:ea typeface="ＭＳ Ｐゴシック" charset="0"/>
                <a:cs typeface="ＭＳ Ｐゴシック" charset="0"/>
              </a:rPr>
              <a:t>he fourth step in this is to create a to-do list for anything</a:t>
            </a:r>
            <a:r>
              <a:rPr lang="en-US" sz="1200" kern="1200" baseline="0" dirty="0">
                <a:solidFill>
                  <a:schemeClr val="tx1"/>
                </a:solidFill>
                <a:effectLst/>
                <a:latin typeface="Arial"/>
                <a:ea typeface="ＭＳ Ｐゴシック" charset="0"/>
                <a:cs typeface="ＭＳ Ｐゴシック" charset="0"/>
              </a:rPr>
              <a:t> that requires further action as a result of the conversation</a:t>
            </a:r>
            <a:r>
              <a:rPr lang="en-US" sz="1200" kern="1200" dirty="0">
                <a:solidFill>
                  <a:schemeClr val="tx1"/>
                </a:solidFill>
                <a:effectLst/>
                <a:latin typeface="Arial"/>
                <a:ea typeface="ＭＳ Ｐゴシック" charset="0"/>
                <a:cs typeface="ＭＳ Ｐゴシック" charset="0"/>
              </a:rPr>
              <a:t>. There</a:t>
            </a:r>
            <a:r>
              <a:rPr lang="en-US" sz="1200" kern="1200" baseline="0" dirty="0">
                <a:solidFill>
                  <a:schemeClr val="tx1"/>
                </a:solidFill>
                <a:effectLst/>
                <a:latin typeface="Arial"/>
                <a:ea typeface="ＭＳ Ｐゴシック" charset="0"/>
                <a:cs typeface="ＭＳ Ｐゴシック" charset="0"/>
              </a:rPr>
              <a:t> may be some things you want to change now in order to facilitate what you want later. By listing the key things that need to be done, you can </a:t>
            </a:r>
            <a:r>
              <a:rPr lang="en-US" sz="1200" b="0" i="0" u="none" kern="1200" baseline="0" dirty="0">
                <a:solidFill>
                  <a:schemeClr val="tx1"/>
                </a:solidFill>
                <a:effectLst/>
                <a:latin typeface="Arial"/>
                <a:ea typeface="ＭＳ Ｐゴシック" charset="0"/>
                <a:cs typeface="ＭＳ Ｐゴシック" charset="0"/>
              </a:rPr>
              <a:t>help</a:t>
            </a:r>
            <a:r>
              <a:rPr lang="en-US" sz="1200" kern="1200" baseline="0" dirty="0">
                <a:solidFill>
                  <a:schemeClr val="tx1"/>
                </a:solidFill>
                <a:effectLst/>
                <a:latin typeface="Arial"/>
                <a:ea typeface="ＭＳ Ｐゴシック" charset="0"/>
                <a:cs typeface="ＭＳ Ｐゴシック" charset="0"/>
              </a:rPr>
              <a:t> ensure that they are not forgotten or set aside. </a:t>
            </a:r>
            <a:r>
              <a:rPr lang="en-US" sz="1200" kern="1200" dirty="0">
                <a:solidFill>
                  <a:schemeClr val="tx1"/>
                </a:solidFill>
                <a:effectLst/>
                <a:latin typeface="Arial"/>
                <a:ea typeface="ＭＳ Ｐゴシック" charset="0"/>
                <a:cs typeface="ＭＳ Ｐゴシック" charset="0"/>
              </a:rPr>
              <a: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5.</a:t>
            </a:r>
            <a:r>
              <a:rPr lang="en-US" sz="1200" kern="1200" baseline="0" dirty="0">
                <a:solidFill>
                  <a:schemeClr val="tx1"/>
                </a:solidFill>
                <a:effectLst/>
                <a:latin typeface="Arial"/>
                <a:ea typeface="ＭＳ Ｐゴシック" charset="0"/>
                <a:cs typeface="ＭＳ Ｐゴシック" charset="0"/>
              </a:rPr>
              <a:t> </a:t>
            </a:r>
            <a:r>
              <a:rPr lang="en-US" sz="1200" kern="1200" dirty="0">
                <a:solidFill>
                  <a:schemeClr val="tx1"/>
                </a:solidFill>
                <a:effectLst/>
                <a:latin typeface="Arial"/>
                <a:ea typeface="ＭＳ Ｐゴシック" charset="0"/>
                <a:cs typeface="ＭＳ Ｐゴシック" charset="0"/>
              </a:rPr>
              <a:t>And then the last step and this is to schedule the follow-up conversation. This</a:t>
            </a:r>
            <a:r>
              <a:rPr lang="en-US" sz="1200" kern="1200" baseline="0" dirty="0">
                <a:solidFill>
                  <a:schemeClr val="tx1"/>
                </a:solidFill>
                <a:effectLst/>
                <a:latin typeface="Arial"/>
                <a:ea typeface="ＭＳ Ｐゴシック" charset="0"/>
                <a:cs typeface="ＭＳ Ｐゴシック" charset="0"/>
              </a:rPr>
              <a:t> allows you to share with your loved ones what actions you have taken, reiterate your wishes and your thinking behind them. Essential conversations are rarely </a:t>
            </a:r>
            <a:r>
              <a:rPr lang="en-US" sz="1200" kern="1200" dirty="0">
                <a:solidFill>
                  <a:schemeClr val="tx1"/>
                </a:solidFill>
                <a:effectLst/>
                <a:latin typeface="Arial"/>
                <a:ea typeface="ＭＳ Ｐゴシック" charset="0"/>
                <a:cs typeface="ＭＳ Ｐゴシック" charset="0"/>
              </a:rPr>
              <a:t>a one and done conversation. As</a:t>
            </a:r>
            <a:r>
              <a:rPr lang="en-US" sz="1200" kern="1200" baseline="0" dirty="0">
                <a:solidFill>
                  <a:schemeClr val="tx1"/>
                </a:solidFill>
                <a:effectLst/>
                <a:latin typeface="Arial"/>
                <a:ea typeface="ＭＳ Ｐゴシック" charset="0"/>
                <a:cs typeface="ＭＳ Ｐゴシック" charset="0"/>
              </a:rPr>
              <a:t> life changes, it is helpful to revisit the key things that are important to you with those you love. </a:t>
            </a:r>
            <a:endParaRPr lang="en-CA" sz="1200" kern="1200" dirty="0">
              <a:solidFill>
                <a:schemeClr val="tx1"/>
              </a:solidFill>
              <a:effectLst/>
              <a:latin typeface="Arial"/>
              <a:ea typeface="ＭＳ Ｐゴシック" charset="0"/>
              <a:cs typeface="ＭＳ Ｐゴシック"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17</a:t>
            </a:fld>
            <a:endParaRPr lang="en-US" dirty="0"/>
          </a:p>
        </p:txBody>
      </p:sp>
    </p:spTree>
    <p:extLst>
      <p:ext uri="{BB962C8B-B14F-4D97-AF65-F5344CB8AC3E}">
        <p14:creationId xmlns:p14="http://schemas.microsoft.com/office/powerpoint/2010/main" val="830375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18</a:t>
            </a:fld>
            <a:endParaRPr lang="en-US" dirty="0"/>
          </a:p>
        </p:txBody>
      </p:sp>
    </p:spTree>
    <p:extLst>
      <p:ext uri="{BB962C8B-B14F-4D97-AF65-F5344CB8AC3E}">
        <p14:creationId xmlns:p14="http://schemas.microsoft.com/office/powerpoint/2010/main" val="2132142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CA" b="1" i="1" dirty="0"/>
              <a:t>[Opportunity</a:t>
            </a:r>
            <a:r>
              <a:rPr lang="en-CA" b="1" i="1" baseline="0" dirty="0"/>
              <a:t> for product tie in here]</a:t>
            </a:r>
          </a:p>
          <a:p>
            <a:pPr marL="0" marR="0" indent="0" algn="l" defTabSz="457200" rtl="0" eaLnBrk="0" fontAlgn="base" latinLnBrk="0" hangingPunct="0">
              <a:lnSpc>
                <a:spcPct val="100000"/>
              </a:lnSpc>
              <a:spcBef>
                <a:spcPct val="30000"/>
              </a:spcBef>
              <a:spcAft>
                <a:spcPct val="0"/>
              </a:spcAft>
              <a:buClrTx/>
              <a:buSzTx/>
              <a:buFontTx/>
              <a:buNone/>
              <a:tabLst/>
              <a:defRPr/>
            </a:pPr>
            <a:r>
              <a:rPr lang="en-CA" altLang="en-US" b="1" i="1" baseline="0" dirty="0">
                <a:latin typeface="Dax Offc Pro" pitchFamily="34" charset="0"/>
                <a:ea typeface="ＭＳ Ｐゴシック" pitchFamily="34" charset="-128"/>
                <a:cs typeface="Dax Offc Pro" pitchFamily="34" charset="0"/>
              </a:rPr>
              <a:t>e.g. </a:t>
            </a:r>
            <a:r>
              <a:rPr lang="en-CA" altLang="en-US" b="1" i="1" baseline="0" dirty="0" err="1">
                <a:latin typeface="Dax Offc Pro" pitchFamily="34" charset="0"/>
                <a:ea typeface="ＭＳ Ｐゴシック" pitchFamily="34" charset="-128"/>
                <a:cs typeface="Dax Offc Pro" pitchFamily="34" charset="0"/>
              </a:rPr>
              <a:t>Seg</a:t>
            </a:r>
            <a:r>
              <a:rPr lang="en-CA" altLang="en-US" b="1" i="1" baseline="0" dirty="0">
                <a:latin typeface="Dax Offc Pro" pitchFamily="34" charset="0"/>
                <a:ea typeface="ＭＳ Ｐゴシック" pitchFamily="34" charset="-128"/>
                <a:cs typeface="Dax Offc Pro" pitchFamily="34" charset="0"/>
              </a:rPr>
              <a:t> Fund info from BMO Insurance: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CA" altLang="en-US" dirty="0">
              <a:latin typeface="Dax Offc Pro" pitchFamily="34" charset="0"/>
              <a:ea typeface="ＭＳ Ｐゴシック" pitchFamily="34" charset="-128"/>
              <a:cs typeface="Dax Offc Pro"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CA" altLang="en-US" i="1" dirty="0">
                <a:latin typeface="Dax Offc Pro" pitchFamily="34" charset="0"/>
                <a:ea typeface="ＭＳ Ｐゴシック" pitchFamily="34" charset="-128"/>
                <a:cs typeface="Dax Offc Pro" pitchFamily="34" charset="0"/>
              </a:rPr>
              <a:t>GIF Client</a:t>
            </a:r>
            <a:r>
              <a:rPr lang="en-CA" altLang="en-US" i="1" baseline="0" dirty="0">
                <a:latin typeface="Dax Offc Pro" pitchFamily="34" charset="0"/>
                <a:ea typeface="ＭＳ Ｐゴシック" pitchFamily="34" charset="-128"/>
                <a:cs typeface="Dax Offc Pro" pitchFamily="34" charset="0"/>
              </a:rPr>
              <a:t> Guide: https://www.bmo.com/advisor/PDFs/bmo-gif-client-guide-595e.pdf</a:t>
            </a:r>
            <a:endParaRPr lang="en-CA" altLang="en-US" i="1" dirty="0">
              <a:latin typeface="Dax Offc Pro" pitchFamily="34" charset="0"/>
              <a:ea typeface="ＭＳ Ｐゴシック" pitchFamily="34" charset="-128"/>
              <a:cs typeface="Dax Offc Pro" pitchFamily="34" charset="0"/>
            </a:endParaRPr>
          </a:p>
          <a:p>
            <a:r>
              <a:rPr lang="en-CA" baseline="0" dirty="0"/>
              <a:t>----------------------------------------------------------------------------------</a:t>
            </a:r>
          </a:p>
          <a:p>
            <a:r>
              <a:rPr lang="en-US" altLang="en-US" dirty="0">
                <a:latin typeface="Dax Offc Pro" pitchFamily="34" charset="0"/>
                <a:ea typeface="ＭＳ Ｐゴシック" pitchFamily="34" charset="-128"/>
                <a:cs typeface="Dax Offc Pro" pitchFamily="34" charset="0"/>
              </a:rPr>
              <a:t>Once you have determined your objectives for your estate plan, and who and how you want to benefit them, now it is time to look at not only what you own, but how you own it. </a:t>
            </a:r>
          </a:p>
          <a:p>
            <a:endParaRPr lang="en-US" altLang="en-US" dirty="0">
              <a:latin typeface="Dax Offc Pro" pitchFamily="34" charset="0"/>
              <a:ea typeface="ＭＳ Ｐゴシック" pitchFamily="34" charset="-128"/>
              <a:cs typeface="Dax Offc Pro" pitchFamily="34" charset="0"/>
            </a:endParaRPr>
          </a:p>
          <a:p>
            <a:r>
              <a:rPr lang="en-US" altLang="en-US" dirty="0">
                <a:latin typeface="Dax Offc Pro" pitchFamily="34" charset="0"/>
                <a:ea typeface="ＭＳ Ｐゴシック" pitchFamily="34" charset="-128"/>
                <a:cs typeface="Dax Offc Pro" pitchFamily="34" charset="0"/>
              </a:rPr>
              <a:t>Have you advanced money to family members? Was it by way of a gift or is it a loan? Is it clear which?  How (or will) you account for it on death? </a:t>
            </a:r>
          </a:p>
          <a:p>
            <a:endParaRPr lang="en-US" altLang="en-US" dirty="0">
              <a:latin typeface="Dax Offc Pro" pitchFamily="34" charset="0"/>
              <a:ea typeface="ＭＳ Ｐゴシック" pitchFamily="34" charset="-128"/>
              <a:cs typeface="Dax Offc Pro" pitchFamily="34" charset="0"/>
            </a:endParaRPr>
          </a:p>
          <a:p>
            <a:r>
              <a:rPr lang="en-US" altLang="en-US" dirty="0">
                <a:latin typeface="Dax Offc Pro" pitchFamily="34" charset="0"/>
                <a:ea typeface="ＭＳ Ｐゴシック" pitchFamily="34" charset="-128"/>
                <a:cs typeface="Dax Offc Pro" pitchFamily="34" charset="0"/>
              </a:rPr>
              <a:t>If you are supporting someone during your lifetime, you may have a legal obligation to provide for them after death.</a:t>
            </a:r>
          </a:p>
          <a:p>
            <a:endParaRPr lang="en-US" altLang="en-US" dirty="0">
              <a:latin typeface="Dax Offc Pro" pitchFamily="34" charset="0"/>
              <a:ea typeface="ＭＳ Ｐゴシック" pitchFamily="34" charset="-128"/>
              <a:cs typeface="Dax Offc Pro" pitchFamily="34" charset="0"/>
            </a:endParaRPr>
          </a:p>
          <a:p>
            <a:r>
              <a:rPr lang="en-US" altLang="en-US" dirty="0">
                <a:latin typeface="Dax Offc Pro" pitchFamily="34" charset="0"/>
                <a:ea typeface="ＭＳ Ｐゴシック" pitchFamily="34" charset="-128"/>
                <a:cs typeface="Dax Offc Pro" pitchFamily="34" charset="0"/>
              </a:rPr>
              <a:t>Do you own assets jointly with another person? What are your intentions for these assets on death and does the registration support that? Who will pay the tax?</a:t>
            </a:r>
          </a:p>
          <a:p>
            <a:endParaRPr lang="en-US" altLang="en-US" dirty="0">
              <a:latin typeface="Dax Offc Pro" pitchFamily="34" charset="0"/>
              <a:ea typeface="ＭＳ Ｐゴシック" pitchFamily="34" charset="-128"/>
              <a:cs typeface="Dax Offc Pro" pitchFamily="34" charset="0"/>
            </a:endParaRPr>
          </a:p>
          <a:p>
            <a:r>
              <a:rPr lang="en-US" altLang="en-US" dirty="0">
                <a:latin typeface="Dax Offc Pro" pitchFamily="34" charset="0"/>
                <a:ea typeface="ＭＳ Ｐゴシック" pitchFamily="34" charset="-128"/>
                <a:cs typeface="Dax Offc Pro" pitchFamily="34" charset="0"/>
              </a:rPr>
              <a:t>If you have a Family Trust, understand that the assets of the Family Trust will be distributed according to the Trust Deed and not your Will. Are these co-ordinated?</a:t>
            </a:r>
          </a:p>
          <a:p>
            <a:endParaRPr lang="en-US" altLang="en-US" dirty="0">
              <a:latin typeface="Dax Offc Pro" pitchFamily="34" charset="0"/>
              <a:ea typeface="ＭＳ Ｐゴシック" pitchFamily="34" charset="-128"/>
              <a:cs typeface="Dax Offc Pro" pitchFamily="34" charset="0"/>
            </a:endParaRPr>
          </a:p>
          <a:p>
            <a:r>
              <a:rPr lang="en-US" altLang="en-US" dirty="0">
                <a:latin typeface="Dax Offc Pro" pitchFamily="34" charset="0"/>
                <a:ea typeface="ＭＳ Ｐゴシック" pitchFamily="34" charset="-128"/>
                <a:cs typeface="Dax Offc Pro" pitchFamily="34" charset="0"/>
              </a:rPr>
              <a:t>Have you designated someone as a beneficiary on life insurance policies or registered assets? (The latter does not apply in Quebec). Is this consistent with your objectives?</a:t>
            </a:r>
          </a:p>
          <a:p>
            <a:endParaRPr lang="en-US" altLang="en-US" dirty="0">
              <a:latin typeface="Dax Offc Pro" pitchFamily="34" charset="0"/>
              <a:ea typeface="ＭＳ Ｐゴシック" pitchFamily="34" charset="-128"/>
              <a:cs typeface="Dax Offc Pro" pitchFamily="34" charset="0"/>
            </a:endParaRPr>
          </a:p>
          <a:p>
            <a:r>
              <a:rPr lang="en-US" altLang="en-US" dirty="0">
                <a:latin typeface="Dax Offc Pro" pitchFamily="34" charset="0"/>
                <a:ea typeface="ＭＳ Ｐゴシック" pitchFamily="34" charset="-128"/>
                <a:cs typeface="Dax Offc Pro" pitchFamily="34" charset="0"/>
              </a:rPr>
              <a:t>Do you own shares in a corporation and if so, are they subject to a Shareholders’ Agreement that sets out what is to happen on death?</a:t>
            </a:r>
            <a:endParaRPr lang="en-CA" altLang="en-US" dirty="0">
              <a:latin typeface="Dax Offc Pro" pitchFamily="34" charset="0"/>
              <a:ea typeface="ＭＳ Ｐゴシック" pitchFamily="34" charset="-128"/>
              <a:cs typeface="Dax Offc Pro" pitchFamily="34" charset="0"/>
            </a:endParaRPr>
          </a:p>
          <a:p>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19</a:t>
            </a:fld>
            <a:endParaRPr lang="en-US" dirty="0"/>
          </a:p>
        </p:txBody>
      </p:sp>
    </p:spTree>
    <p:extLst>
      <p:ext uri="{BB962C8B-B14F-4D97-AF65-F5344CB8AC3E}">
        <p14:creationId xmlns:p14="http://schemas.microsoft.com/office/powerpoint/2010/main" val="3023950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latin typeface="Dax Offc Pro" pitchFamily="34" charset="0"/>
                <a:ea typeface="ＭＳ Ｐゴシック" pitchFamily="34" charset="-128"/>
                <a:cs typeface="Dax Offc Pro" pitchFamily="34" charset="0"/>
              </a:rPr>
              <a:t>- Unlike some European jurisdictions or the United States, Canada has no Estate Tax “per se” on the value of the overall estate at death.</a:t>
            </a:r>
          </a:p>
          <a:p>
            <a:pPr>
              <a:buFontTx/>
              <a:buChar char="-"/>
            </a:pPr>
            <a:r>
              <a:rPr lang="en-CA" altLang="en-US" dirty="0">
                <a:latin typeface="Dax Offc Pro" pitchFamily="34" charset="0"/>
                <a:ea typeface="ＭＳ Ｐゴシック" pitchFamily="34" charset="-128"/>
                <a:cs typeface="Dax Offc Pro" pitchFamily="34" charset="0"/>
              </a:rPr>
              <a:t>Instead, all registered tax-deferred assets (RRSPs, RRIFs) will be fully taxed as income in the year of death and all capital assets will be deemed to have been “sold” at fair market value as at the date of your death. Accumulated net capital gains will be then be taxable on your final return.</a:t>
            </a:r>
          </a:p>
          <a:p>
            <a:pPr>
              <a:buFontTx/>
              <a:buChar char="-"/>
            </a:pPr>
            <a:r>
              <a:rPr lang="en-CA" altLang="en-US" dirty="0">
                <a:latin typeface="Dax Offc Pro" pitchFamily="34" charset="0"/>
                <a:ea typeface="ＭＳ Ｐゴシック" pitchFamily="34" charset="-128"/>
                <a:cs typeface="Dax Offc Pro" pitchFamily="34" charset="0"/>
              </a:rPr>
              <a:t>Exceptions include assets passing directly to a spouse (or a qualifying testamentary spousal trust) </a:t>
            </a:r>
            <a:r>
              <a:rPr lang="en-US" altLang="en-US" dirty="0">
                <a:latin typeface="Dax Offc Pro" pitchFamily="34" charset="0"/>
                <a:ea typeface="ＭＳ Ｐゴシック" pitchFamily="34" charset="-128"/>
                <a:cs typeface="Dax Offc Pro" pitchFamily="34" charset="0"/>
              </a:rPr>
              <a:t>or to a financially dependent minor or disabled adult child, </a:t>
            </a:r>
            <a:r>
              <a:rPr lang="en-CA" altLang="en-US" dirty="0">
                <a:latin typeface="Dax Offc Pro" pitchFamily="34" charset="0"/>
                <a:ea typeface="ＭＳ Ｐゴシック" pitchFamily="34" charset="-128"/>
                <a:cs typeface="Dax Offc Pro" pitchFamily="34" charset="0"/>
              </a:rPr>
              <a:t>when a “rollover” of the assets at cost is available</a:t>
            </a:r>
          </a:p>
          <a:p>
            <a:pPr>
              <a:buFontTx/>
              <a:buChar char="-"/>
            </a:pPr>
            <a:r>
              <a:rPr lang="en-CA" altLang="en-US" dirty="0">
                <a:latin typeface="Dax Offc Pro" pitchFamily="34" charset="0"/>
                <a:ea typeface="ＭＳ Ｐゴシック" pitchFamily="34" charset="-128"/>
                <a:cs typeface="Dax Offc Pro" pitchFamily="34" charset="0"/>
              </a:rPr>
              <a:t>Another exemption is the capital gains exemption for a principal residence</a:t>
            </a:r>
          </a:p>
          <a:p>
            <a:pPr>
              <a:buFontTx/>
              <a:buChar char="-"/>
            </a:pPr>
            <a:r>
              <a:rPr lang="en-CA" altLang="en-US" dirty="0">
                <a:latin typeface="Dax Offc Pro" pitchFamily="34" charset="0"/>
                <a:ea typeface="ＭＳ Ｐゴシック" pitchFamily="34" charset="-128"/>
                <a:cs typeface="Dax Offc Pro" pitchFamily="34" charset="0"/>
              </a:rPr>
              <a:t>Making charitable donations by transferring appreciated securities will provide enhanced tax savings</a:t>
            </a:r>
          </a:p>
          <a:p>
            <a:pPr>
              <a:buFontTx/>
              <a:buChar char="-"/>
            </a:pPr>
            <a:r>
              <a:rPr lang="en-CA" altLang="en-US" dirty="0">
                <a:latin typeface="Dax Offc Pro" pitchFamily="34" charset="0"/>
                <a:ea typeface="ＭＳ Ｐゴシック" pitchFamily="34" charset="-128"/>
                <a:cs typeface="Dax Offc Pro" pitchFamily="34" charset="0"/>
              </a:rPr>
              <a:t>Properly drafted estate documents will also give Executors the necessary powers to do “post mortem” tax planning, especially for private corporations</a:t>
            </a:r>
          </a:p>
          <a:p>
            <a:pPr>
              <a:buFontTx/>
              <a:buNone/>
            </a:pPr>
            <a:endParaRPr lang="en-CA" altLang="en-US" dirty="0">
              <a:latin typeface="Dax Offc Pro" pitchFamily="34" charset="0"/>
              <a:ea typeface="ＭＳ Ｐゴシック" pitchFamily="34" charset="-128"/>
              <a:cs typeface="Dax Offc Pro" pitchFamily="34" charset="0"/>
            </a:endParaRPr>
          </a:p>
          <a:p>
            <a:pPr>
              <a:buFontTx/>
              <a:buChar char="-"/>
            </a:pPr>
            <a:endParaRPr lang="en-CA" altLang="en-US" dirty="0">
              <a:latin typeface="Dax Offc Pro" pitchFamily="34" charset="0"/>
              <a:ea typeface="ＭＳ Ｐゴシック" pitchFamily="34" charset="-128"/>
              <a:cs typeface="Dax Offc Pro" pitchFamily="34" charset="0"/>
            </a:endParaRPr>
          </a:p>
          <a:p>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20</a:t>
            </a:fld>
            <a:endParaRPr lang="en-US" dirty="0"/>
          </a:p>
        </p:txBody>
      </p:sp>
    </p:spTree>
    <p:extLst>
      <p:ext uri="{BB962C8B-B14F-4D97-AF65-F5344CB8AC3E}">
        <p14:creationId xmlns:p14="http://schemas.microsoft.com/office/powerpoint/2010/main" val="3023950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800" kern="1200" baseline="0" dirty="0">
                <a:solidFill>
                  <a:schemeClr val="tx1"/>
                </a:solidFill>
                <a:effectLst/>
                <a:latin typeface="Arial"/>
                <a:ea typeface="ＭＳ Ｐゴシック" charset="0"/>
                <a:cs typeface="ＭＳ Ｐゴシック" charset="0"/>
              </a:rPr>
              <a:t>I would like to start with a </a:t>
            </a:r>
            <a:r>
              <a:rPr lang="en-US" sz="800" kern="1200" dirty="0">
                <a:solidFill>
                  <a:schemeClr val="tx1"/>
                </a:solidFill>
                <a:effectLst/>
                <a:latin typeface="Arial"/>
                <a:ea typeface="ＭＳ Ｐゴシック" charset="0"/>
                <a:cs typeface="ＭＳ Ｐゴシック" charset="0"/>
              </a:rPr>
              <a:t>video that highlights</a:t>
            </a:r>
            <a:r>
              <a:rPr lang="en-US" sz="800" kern="1200" baseline="0" dirty="0">
                <a:solidFill>
                  <a:schemeClr val="tx1"/>
                </a:solidFill>
                <a:effectLst/>
                <a:latin typeface="Arial"/>
                <a:ea typeface="ＭＳ Ｐゴシック" charset="0"/>
                <a:cs typeface="ＭＳ Ｐゴシック" charset="0"/>
              </a:rPr>
              <a:t> one of the key elements of estate planning</a:t>
            </a:r>
            <a:r>
              <a:rPr lang="fr-CA" sz="800" kern="1200" dirty="0">
                <a:solidFill>
                  <a:schemeClr val="tx1"/>
                </a:solidFill>
                <a:effectLst/>
                <a:latin typeface="Arial"/>
                <a:ea typeface="ＭＳ Ｐゴシック" charset="0"/>
                <a:cs typeface="ＭＳ Ｐゴシック" charset="0"/>
              </a:rPr>
              <a:t>.</a:t>
            </a:r>
            <a:endParaRPr lang="en-CA" sz="80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CA" sz="800" kern="1200" dirty="0">
              <a:solidFill>
                <a:schemeClr val="tx1"/>
              </a:solidFill>
              <a:effectLst/>
              <a:latin typeface="Arial"/>
              <a:ea typeface="ＭＳ Ｐゴシック" charset="0"/>
              <a:cs typeface="ＭＳ Ｐゴシック" charset="0"/>
            </a:endParaRPr>
          </a:p>
          <a:p>
            <a:pPr lvl="0"/>
            <a:r>
              <a:rPr lang="en-US" sz="800" dirty="0"/>
              <a:t>---------------------------------------------------</a:t>
            </a:r>
          </a:p>
          <a:p>
            <a:pPr lvl="0"/>
            <a:r>
              <a:rPr lang="en-US" sz="800" i="1" dirty="0"/>
              <a:t>Show Katherine video:</a:t>
            </a:r>
            <a:r>
              <a:rPr lang="en-US" sz="800" i="1" baseline="0" dirty="0"/>
              <a:t> </a:t>
            </a:r>
            <a:r>
              <a:rPr lang="en-US" sz="800" i="0" baseline="0" dirty="0"/>
              <a:t>https://vimeo.com/370120866</a:t>
            </a:r>
            <a:endParaRPr lang="en-US" sz="800" i="0" dirty="0"/>
          </a:p>
          <a:p>
            <a:pPr lvl="0"/>
            <a:endParaRPr lang="en-US" sz="800" b="0" i="0" dirty="0"/>
          </a:p>
          <a:p>
            <a:pPr lvl="0"/>
            <a:r>
              <a:rPr lang="en-US" sz="800" b="0" i="0" dirty="0"/>
              <a:t>As this video</a:t>
            </a:r>
            <a:r>
              <a:rPr lang="en-US" sz="800" b="0" i="0" baseline="0" dirty="0"/>
              <a:t> shows, Estate Planning isn’t just about end of life. Complex issues that require advance planning, can arise and continue for a long time before death. </a:t>
            </a:r>
            <a:endParaRPr lang="en-US" sz="800" b="0" i="0" dirty="0"/>
          </a:p>
          <a:p>
            <a:pPr lvl="0"/>
            <a:endParaRPr lang="en-US" sz="800" b="1" i="0" dirty="0"/>
          </a:p>
          <a:p>
            <a:pPr lvl="0"/>
            <a:r>
              <a:rPr lang="en-US" sz="800" kern="1200" dirty="0">
                <a:solidFill>
                  <a:schemeClr val="tx1"/>
                </a:solidFill>
                <a:effectLst/>
                <a:latin typeface="Arial"/>
                <a:ea typeface="ＭＳ Ｐゴシック" charset="0"/>
                <a:cs typeface="ＭＳ Ｐゴシック" charset="0"/>
              </a:rPr>
              <a:t>If we look at the issue of Alzheimer’s disease like Katherine had, we know that in Canada right now at age 65, about 1 out of 11 persons has dementia including Alzheimer’s disease. </a:t>
            </a:r>
          </a:p>
          <a:p>
            <a:pPr lvl="0"/>
            <a:endParaRPr lang="en-US" sz="800" kern="1200" dirty="0">
              <a:solidFill>
                <a:schemeClr val="tx1"/>
              </a:solidFill>
              <a:effectLst/>
              <a:latin typeface="Arial"/>
              <a:ea typeface="ＭＳ Ｐゴシック" charset="0"/>
              <a:cs typeface="ＭＳ Ｐゴシック" charset="0"/>
            </a:endParaRPr>
          </a:p>
          <a:p>
            <a:pPr lvl="0"/>
            <a:r>
              <a:rPr lang="en-US" sz="800" kern="1200" dirty="0">
                <a:solidFill>
                  <a:schemeClr val="tx1"/>
                </a:solidFill>
                <a:effectLst/>
                <a:latin typeface="Arial"/>
                <a:ea typeface="ＭＳ Ｐゴシック" charset="0"/>
                <a:cs typeface="ＭＳ Ｐゴシック" charset="0"/>
              </a:rPr>
              <a:t>When you get to 85, it affects about 1 out of 3 persons. </a:t>
            </a:r>
          </a:p>
          <a:p>
            <a:pPr lvl="0"/>
            <a:endParaRPr lang="en-US" sz="800" kern="1200" dirty="0">
              <a:solidFill>
                <a:schemeClr val="tx1"/>
              </a:solidFill>
              <a:effectLst/>
              <a:latin typeface="Arial"/>
              <a:ea typeface="ＭＳ Ｐゴシック" charset="0"/>
              <a:cs typeface="ＭＳ Ｐゴシック" charset="0"/>
            </a:endParaRPr>
          </a:p>
          <a:p>
            <a:pPr lvl="0"/>
            <a:r>
              <a:rPr lang="en-US" sz="800" kern="1200" dirty="0">
                <a:solidFill>
                  <a:schemeClr val="tx1"/>
                </a:solidFill>
                <a:effectLst/>
                <a:latin typeface="Arial"/>
                <a:ea typeface="ＭＳ Ｐゴシック" charset="0"/>
                <a:cs typeface="ＭＳ Ｐゴシック" charset="0"/>
              </a:rPr>
              <a:t>And someone with dementia can live with it for 10, 15, even 20 years. </a:t>
            </a:r>
          </a:p>
          <a:p>
            <a:pPr lvl="0"/>
            <a:endParaRPr lang="en-US" sz="800" kern="1200" dirty="0">
              <a:solidFill>
                <a:schemeClr val="tx1"/>
              </a:solidFill>
              <a:effectLst/>
              <a:latin typeface="Arial"/>
              <a:ea typeface="ＭＳ Ｐゴシック" charset="0"/>
              <a:cs typeface="ＭＳ Ｐゴシック" charset="0"/>
            </a:endParaRPr>
          </a:p>
          <a:p>
            <a:pPr lvl="0"/>
            <a:r>
              <a:rPr lang="en-US" sz="800" dirty="0"/>
              <a:t>Without</a:t>
            </a:r>
            <a:r>
              <a:rPr lang="en-US" sz="800" baseline="0" dirty="0"/>
              <a:t> the proper things in place, it is </a:t>
            </a:r>
            <a:r>
              <a:rPr lang="en-US" sz="800" dirty="0"/>
              <a:t>very difficult for family members</a:t>
            </a:r>
            <a:r>
              <a:rPr lang="en-US" sz="800" baseline="0" dirty="0"/>
              <a:t> to act or </a:t>
            </a:r>
            <a:r>
              <a:rPr lang="en-US" sz="800" dirty="0"/>
              <a:t>to know if they are acting in accordance with what their loved one would have wanted.</a:t>
            </a:r>
            <a:endParaRPr lang="en-CA" sz="800" dirty="0"/>
          </a:p>
          <a:p>
            <a:endParaRPr lang="en-US" sz="800" dirty="0"/>
          </a:p>
          <a:p>
            <a:r>
              <a:rPr lang="en-US" sz="800" dirty="0"/>
              <a:t>Possible long-term family strife can arise because essential conversations were not had when all family members were</a:t>
            </a:r>
            <a:r>
              <a:rPr lang="en-US" sz="800" baseline="0" dirty="0"/>
              <a:t> healthy. </a:t>
            </a:r>
          </a:p>
          <a:p>
            <a:endParaRPr lang="en-US" sz="800" baseline="0" dirty="0"/>
          </a:p>
          <a:p>
            <a:r>
              <a:rPr lang="en-US" sz="800" dirty="0"/>
              <a:t>A good estate plan </a:t>
            </a:r>
            <a:r>
              <a:rPr lang="en-US" sz="800" baseline="0" dirty="0"/>
              <a:t>can prevent issues like these from happening. And that’s what we will </a:t>
            </a:r>
            <a:r>
              <a:rPr lang="en-US" sz="800" b="1" i="1" u="sng" baseline="0" dirty="0"/>
              <a:t>cover </a:t>
            </a:r>
            <a:r>
              <a:rPr lang="en-US" sz="800" baseline="0" dirty="0"/>
              <a:t>today. </a:t>
            </a:r>
            <a:endParaRPr lang="en-US" sz="800" dirty="0"/>
          </a:p>
          <a:p>
            <a:endParaRPr lang="en-CA" sz="800"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3</a:t>
            </a:fld>
            <a:endParaRPr lang="en-US" dirty="0"/>
          </a:p>
        </p:txBody>
      </p:sp>
    </p:spTree>
    <p:extLst>
      <p:ext uri="{BB962C8B-B14F-4D97-AF65-F5344CB8AC3E}">
        <p14:creationId xmlns:p14="http://schemas.microsoft.com/office/powerpoint/2010/main" val="3023950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CA" b="1" i="1" dirty="0"/>
              <a:t>[Opportunity</a:t>
            </a:r>
            <a:r>
              <a:rPr lang="en-CA" b="1" i="1" baseline="0" dirty="0"/>
              <a:t> for product tie in here]</a:t>
            </a:r>
          </a:p>
          <a:p>
            <a:pPr marL="0" marR="0" indent="0" algn="l" defTabSz="457200" rtl="0" eaLnBrk="0" fontAlgn="base" latinLnBrk="0" hangingPunct="0">
              <a:lnSpc>
                <a:spcPct val="100000"/>
              </a:lnSpc>
              <a:spcBef>
                <a:spcPct val="30000"/>
              </a:spcBef>
              <a:spcAft>
                <a:spcPct val="0"/>
              </a:spcAft>
              <a:buClrTx/>
              <a:buSzTx/>
              <a:buFontTx/>
              <a:buNone/>
              <a:tabLst/>
              <a:defRPr/>
            </a:pPr>
            <a:r>
              <a:rPr lang="en-CA" altLang="en-US" b="1" i="1" baseline="0" dirty="0">
                <a:latin typeface="Dax Offc Pro" pitchFamily="34" charset="0"/>
                <a:ea typeface="ＭＳ Ｐゴシック" pitchFamily="34" charset="-128"/>
                <a:cs typeface="Dax Offc Pro" pitchFamily="34" charset="0"/>
              </a:rPr>
              <a:t>e.g. </a:t>
            </a:r>
            <a:r>
              <a:rPr lang="en-CA" altLang="en-US" b="1" i="1" baseline="0" dirty="0" err="1">
                <a:latin typeface="Dax Offc Pro" pitchFamily="34" charset="0"/>
                <a:ea typeface="ＭＳ Ｐゴシック" pitchFamily="34" charset="-128"/>
                <a:cs typeface="Dax Offc Pro" pitchFamily="34" charset="0"/>
              </a:rPr>
              <a:t>Seg</a:t>
            </a:r>
            <a:r>
              <a:rPr lang="en-CA" altLang="en-US" b="1" i="1" baseline="0" dirty="0">
                <a:latin typeface="Dax Offc Pro" pitchFamily="34" charset="0"/>
                <a:ea typeface="ＭＳ Ｐゴシック" pitchFamily="34" charset="-128"/>
                <a:cs typeface="Dax Offc Pro" pitchFamily="34" charset="0"/>
              </a:rPr>
              <a:t> Fund info from BMO Insurance: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CA" altLang="en-US" dirty="0">
              <a:latin typeface="Dax Offc Pro" pitchFamily="34" charset="0"/>
              <a:ea typeface="ＭＳ Ｐゴシック" pitchFamily="34" charset="-128"/>
              <a:cs typeface="Dax Offc Pro"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CA" altLang="en-US" i="1" dirty="0">
                <a:latin typeface="Dax Offc Pro" pitchFamily="34" charset="0"/>
                <a:ea typeface="ＭＳ Ｐゴシック" pitchFamily="34" charset="-128"/>
                <a:cs typeface="Dax Offc Pro" pitchFamily="34" charset="0"/>
              </a:rPr>
              <a:t>GIF Client</a:t>
            </a:r>
            <a:r>
              <a:rPr lang="en-CA" altLang="en-US" i="1" baseline="0" dirty="0">
                <a:latin typeface="Dax Offc Pro" pitchFamily="34" charset="0"/>
                <a:ea typeface="ＭＳ Ｐゴシック" pitchFamily="34" charset="-128"/>
                <a:cs typeface="Dax Offc Pro" pitchFamily="34" charset="0"/>
              </a:rPr>
              <a:t> Guide: https://www.bmo.com/advisor/PDFs/bmo-gif-client-guide-595e.pdf</a:t>
            </a:r>
            <a:endParaRPr lang="en-CA" altLang="en-US" i="1" dirty="0">
              <a:latin typeface="Dax Offc Pro" pitchFamily="34" charset="0"/>
              <a:ea typeface="ＭＳ Ｐゴシック" pitchFamily="34" charset="-128"/>
              <a:cs typeface="Dax Offc Pro" pitchFamily="34" charset="0"/>
            </a:endParaRPr>
          </a:p>
          <a:p>
            <a:r>
              <a:rPr lang="en-CA" altLang="en-US" dirty="0">
                <a:latin typeface="Dax Offc Pro" pitchFamily="34" charset="0"/>
                <a:ea typeface="ＭＳ Ｐゴシック" pitchFamily="34" charset="-128"/>
                <a:cs typeface="Dax Offc Pro" pitchFamily="34" charset="0"/>
              </a:rPr>
              <a:t>---------------------------------------------------------------------------</a:t>
            </a:r>
          </a:p>
          <a:p>
            <a:r>
              <a:rPr lang="en-CA" altLang="en-US" dirty="0">
                <a:latin typeface="Dax Offc Pro" pitchFamily="34" charset="0"/>
                <a:ea typeface="ＭＳ Ｐゴシック" pitchFamily="34" charset="-128"/>
                <a:cs typeface="Dax Offc Pro" pitchFamily="34" charset="0"/>
              </a:rPr>
              <a:t>This is the stage at which an experienced estate planner can add particular value. Rather than just transcribing your wishes into a legal document, an expert in estate planning will review your objectives and intentions in light of your assets and the manner in which you own them. He or she will also take into account what other documents may play a role in how the assets will be dealt with at the time of your incapacity or death e.g. domestic contracts, partnership or shareholder agreements, Family Trusts. Using that information, he or she will provide valuable insight into how these strategies (Tax planning, probate planning, income splitting etc.) can be utilised to maximise what you want to achieve, minimize what you want to avoid, and protect what you want to preserve. </a:t>
            </a:r>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21</a:t>
            </a:fld>
            <a:endParaRPr lang="en-US" dirty="0"/>
          </a:p>
        </p:txBody>
      </p:sp>
    </p:spTree>
    <p:extLst>
      <p:ext uri="{BB962C8B-B14F-4D97-AF65-F5344CB8AC3E}">
        <p14:creationId xmlns:p14="http://schemas.microsoft.com/office/powerpoint/2010/main" val="3023950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CA" altLang="en-US" dirty="0">
                <a:latin typeface="Dax Offc Pro" pitchFamily="34" charset="0"/>
                <a:ea typeface="ＭＳ Ｐゴシック" pitchFamily="34" charset="-128"/>
                <a:cs typeface="Dax Offc Pro" pitchFamily="34" charset="0"/>
              </a:rPr>
              <a:t>A well thought out estate plan involves navigating a web to address many issues and fulfill requirements to achieve your goals, intentions, and preferences</a:t>
            </a:r>
            <a:r>
              <a:rPr lang="en-CA" altLang="en-US" baseline="0" dirty="0">
                <a:latin typeface="Dax Offc Pro" pitchFamily="34" charset="0"/>
                <a:ea typeface="ＭＳ Ｐゴシック" pitchFamily="34" charset="-128"/>
                <a:cs typeface="Dax Offc Pro" pitchFamily="34" charset="0"/>
              </a:rPr>
              <a:t> while leaving the legacy you intend to leave behind.</a:t>
            </a:r>
          </a:p>
          <a:p>
            <a:pPr marL="0" marR="0" indent="0" algn="l" defTabSz="457200" rtl="0" eaLnBrk="0" fontAlgn="base" latinLnBrk="0" hangingPunct="0">
              <a:lnSpc>
                <a:spcPct val="100000"/>
              </a:lnSpc>
              <a:spcBef>
                <a:spcPct val="30000"/>
              </a:spcBef>
              <a:spcAft>
                <a:spcPct val="0"/>
              </a:spcAft>
              <a:buClrTx/>
              <a:buSzTx/>
              <a:buFontTx/>
              <a:buNone/>
              <a:tabLst/>
              <a:defRPr/>
            </a:pPr>
            <a:r>
              <a:rPr lang="en-CA" altLang="en-US" baseline="0" dirty="0">
                <a:latin typeface="Dax Offc Pro" pitchFamily="34" charset="0"/>
                <a:ea typeface="ＭＳ Ｐゴシック" pitchFamily="34" charset="-128"/>
                <a:cs typeface="Dax Offc Pro" pitchFamily="34" charset="0"/>
              </a:rPr>
              <a:t>And, the legacy you want to leave behind is the one of peace, love and harmony. Going back to the Peter’s story, you don’t want anything that hangs up your family in sense of animosity or distrust. </a:t>
            </a:r>
            <a:endParaRPr lang="en-CA" altLang="en-US" dirty="0">
              <a:latin typeface="Dax Offc Pro" pitchFamily="34" charset="0"/>
              <a:ea typeface="ＭＳ Ｐゴシック" pitchFamily="34" charset="-128"/>
              <a:cs typeface="Dax Offc Pro" pitchFamily="34" charset="0"/>
            </a:endParaRPr>
          </a:p>
          <a:p>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22</a:t>
            </a:fld>
            <a:endParaRPr lang="en-US" dirty="0"/>
          </a:p>
        </p:txBody>
      </p:sp>
    </p:spTree>
    <p:extLst>
      <p:ext uri="{BB962C8B-B14F-4D97-AF65-F5344CB8AC3E}">
        <p14:creationId xmlns:p14="http://schemas.microsoft.com/office/powerpoint/2010/main" val="3023950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Let’s sum up the steps to developing your estate plan</a:t>
            </a:r>
          </a:p>
          <a:p>
            <a:endParaRPr lang="en-CA" dirty="0"/>
          </a:p>
          <a:p>
            <a:pPr marL="228600" indent="-228600">
              <a:buAutoNum type="arabicPeriod"/>
            </a:pPr>
            <a:r>
              <a:rPr lang="en-CA" dirty="0"/>
              <a:t>Work with your </a:t>
            </a:r>
            <a:r>
              <a:rPr lang="en-CA" b="0" i="0" u="none" dirty="0"/>
              <a:t>estate professional </a:t>
            </a:r>
            <a:r>
              <a:rPr lang="en-CA" dirty="0"/>
              <a:t>to set realistic goals once you have figured out what do you want</a:t>
            </a:r>
            <a:r>
              <a:rPr lang="en-CA" baseline="0" dirty="0"/>
              <a:t> your estate to achieve </a:t>
            </a:r>
          </a:p>
          <a:p>
            <a:pPr marL="228600" indent="-228600">
              <a:buAutoNum type="arabicPeriod"/>
            </a:pPr>
            <a:endParaRPr lang="en-CA" baseline="0" dirty="0"/>
          </a:p>
          <a:p>
            <a:r>
              <a:rPr lang="en-US" altLang="en-US" b="0" dirty="0">
                <a:latin typeface="Dax Offc Pro" pitchFamily="34" charset="0"/>
                <a:ea typeface="ＭＳ Ｐゴシック" pitchFamily="34" charset="-128"/>
                <a:cs typeface="Dax Offc Pro" pitchFamily="34" charset="0"/>
              </a:rPr>
              <a:t>2. Work with an </a:t>
            </a:r>
            <a:r>
              <a:rPr lang="en-US" altLang="en-US" baseline="0" dirty="0">
                <a:latin typeface="Dax Offc Pro" pitchFamily="34" charset="0"/>
                <a:ea typeface="ＭＳ Ｐゴシック" pitchFamily="34" charset="-128"/>
                <a:cs typeface="Dax Offc Pro" pitchFamily="34" charset="0"/>
              </a:rPr>
              <a:t>estate lawyer </a:t>
            </a:r>
            <a:r>
              <a:rPr lang="en-US" altLang="en-US" dirty="0">
                <a:latin typeface="Dax Offc Pro" pitchFamily="34" charset="0"/>
                <a:ea typeface="ＭＳ Ｐゴシック" pitchFamily="34" charset="-128"/>
                <a:cs typeface="Dax Offc Pro" pitchFamily="34" charset="0"/>
              </a:rPr>
              <a:t>to help determine who would best fill important roles, such as your executor, trustee, guardian to your minor children.</a:t>
            </a:r>
            <a:r>
              <a:rPr lang="en-US" altLang="en-US" baseline="0" dirty="0">
                <a:latin typeface="Dax Offc Pro" pitchFamily="34" charset="0"/>
                <a:ea typeface="ＭＳ Ｐゴシック" pitchFamily="34" charset="-128"/>
                <a:cs typeface="Dax Offc Pro" pitchFamily="34" charset="0"/>
              </a:rPr>
              <a:t> </a:t>
            </a:r>
            <a:r>
              <a:rPr lang="en-US" altLang="en-US" dirty="0">
                <a:latin typeface="Dax Offc Pro" pitchFamily="34" charset="0"/>
                <a:ea typeface="ＭＳ Ｐゴシック" pitchFamily="34" charset="-128"/>
                <a:cs typeface="Dax Offc Pro" pitchFamily="34" charset="0"/>
              </a:rPr>
              <a:t>They can also help you meet your estate planning goals by looking at the use of trusts, estate freezes, corporate restructuring, holding companies, beneficiary designations, joint tendencies and gifting. </a:t>
            </a:r>
            <a:endParaRPr lang="en-CA" altLang="en-US" dirty="0">
              <a:latin typeface="Dax Offc Pro" pitchFamily="34" charset="0"/>
              <a:ea typeface="ＭＳ Ｐゴシック" pitchFamily="34" charset="-128"/>
              <a:cs typeface="Dax Offc Pro" pitchFamily="34" charset="0"/>
            </a:endParaRPr>
          </a:p>
          <a:p>
            <a:endParaRPr lang="en-US" altLang="en-US" b="1" dirty="0">
              <a:latin typeface="Dax Offc Pro" pitchFamily="34" charset="0"/>
              <a:ea typeface="ＭＳ Ｐゴシック" pitchFamily="34" charset="-128"/>
              <a:cs typeface="Dax Offc Pro" pitchFamily="34" charset="0"/>
            </a:endParaRPr>
          </a:p>
          <a:p>
            <a:r>
              <a:rPr lang="en-US" altLang="en-US" b="1" dirty="0">
                <a:latin typeface="Dax Offc Pro" pitchFamily="34" charset="0"/>
                <a:ea typeface="ＭＳ Ｐゴシック" pitchFamily="34" charset="-128"/>
                <a:cs typeface="Dax Offc Pro" pitchFamily="34" charset="0"/>
              </a:rPr>
              <a:t>Tax considerations:</a:t>
            </a:r>
            <a:r>
              <a:rPr lang="en-US" altLang="en-US" dirty="0">
                <a:latin typeface="Dax Offc Pro" pitchFamily="34" charset="0"/>
                <a:ea typeface="ＭＳ Ｐゴシック" pitchFamily="34" charset="-128"/>
                <a:cs typeface="Dax Offc Pro" pitchFamily="34" charset="0"/>
              </a:rPr>
              <a:t> Your estate plan should include a focus on taxes to minimize the amount of tax that your estate will be liable to pay. Relevant taxes include income taxes, probate fees and in some cases estate taxes.</a:t>
            </a:r>
            <a:endParaRPr lang="en-CA" altLang="en-US" dirty="0">
              <a:latin typeface="Dax Offc Pro" pitchFamily="34" charset="0"/>
              <a:ea typeface="ＭＳ Ｐゴシック" pitchFamily="34" charset="-128"/>
              <a:cs typeface="Dax Offc Pro" pitchFamily="34" charset="0"/>
            </a:endParaRPr>
          </a:p>
          <a:p>
            <a:r>
              <a:rPr lang="en-US" altLang="en-US" dirty="0">
                <a:latin typeface="Dax Offc Pro" pitchFamily="34" charset="0"/>
                <a:ea typeface="ＭＳ Ｐゴシック" pitchFamily="34" charset="-128"/>
                <a:cs typeface="Dax Offc Pro" pitchFamily="34" charset="0"/>
              </a:rPr>
              <a:t> </a:t>
            </a:r>
            <a:endParaRPr lang="en-CA" altLang="en-US" dirty="0">
              <a:latin typeface="Dax Offc Pro" pitchFamily="34" charset="0"/>
              <a:ea typeface="ＭＳ Ｐゴシック" pitchFamily="34" charset="-128"/>
              <a:cs typeface="Dax Offc Pro"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CA" baseline="0" dirty="0"/>
              <a:t>3. Identify the person or people you want to name in your powers of attorney. </a:t>
            </a:r>
            <a:r>
              <a:rPr lang="en-US" altLang="en-US" b="0" dirty="0">
                <a:latin typeface="Dax Offc Pro" pitchFamily="34" charset="0"/>
                <a:ea typeface="ＭＳ Ｐゴシック" pitchFamily="34" charset="-128"/>
                <a:cs typeface="Dax Offc Pro" pitchFamily="34" charset="0"/>
              </a:rPr>
              <a:t>Choose the right executor.</a:t>
            </a:r>
          </a:p>
          <a:p>
            <a:pPr marL="0" marR="0" indent="0" algn="l" defTabSz="457200" rtl="0" eaLnBrk="0" fontAlgn="base" latinLnBrk="0" hangingPunct="0">
              <a:lnSpc>
                <a:spcPct val="100000"/>
              </a:lnSpc>
              <a:spcBef>
                <a:spcPct val="30000"/>
              </a:spcBef>
              <a:spcAft>
                <a:spcPct val="0"/>
              </a:spcAft>
              <a:buClrTx/>
              <a:buSzTx/>
              <a:buFontTx/>
              <a:buNone/>
              <a:tabLst/>
              <a:defRPr/>
            </a:pPr>
            <a:endParaRPr lang="en-CA" baseline="0" dirty="0"/>
          </a:p>
          <a:p>
            <a:pPr marL="0" indent="0">
              <a:buNone/>
            </a:pPr>
            <a:r>
              <a:rPr lang="en-CA" baseline="0" dirty="0"/>
              <a:t>4. Have the </a:t>
            </a:r>
            <a:r>
              <a:rPr lang="en-CA" b="1" baseline="0" dirty="0"/>
              <a:t>essential conversation </a:t>
            </a:r>
            <a:r>
              <a:rPr lang="en-CA" baseline="0" dirty="0"/>
              <a:t>with your family. Can’t stress this enough, make sure your family knows the context behind your Wills and POAs. </a:t>
            </a:r>
          </a:p>
          <a:p>
            <a:pPr marL="0" indent="0">
              <a:buNone/>
            </a:pPr>
            <a:endParaRPr lang="en-CA" baseline="0" dirty="0"/>
          </a:p>
          <a:p>
            <a:pPr marL="0" indent="0">
              <a:buNone/>
            </a:pPr>
            <a:r>
              <a:rPr lang="en-CA" baseline="0" dirty="0"/>
              <a:t>5. </a:t>
            </a:r>
            <a:r>
              <a:rPr lang="en-US" altLang="en-US" b="1" dirty="0">
                <a:latin typeface="Dax Offc Pro" pitchFamily="34" charset="0"/>
                <a:ea typeface="ＭＳ Ｐゴシック" pitchFamily="34" charset="-128"/>
                <a:cs typeface="Dax Offc Pro" pitchFamily="34" charset="0"/>
              </a:rPr>
              <a:t>Keep your Will</a:t>
            </a:r>
            <a:r>
              <a:rPr lang="en-US" altLang="en-US" b="1" baseline="0" dirty="0">
                <a:latin typeface="Dax Offc Pro" pitchFamily="34" charset="0"/>
                <a:ea typeface="ＭＳ Ｐゴシック" pitchFamily="34" charset="-128"/>
                <a:cs typeface="Dax Offc Pro" pitchFamily="34" charset="0"/>
              </a:rPr>
              <a:t> and POAs up to date- </a:t>
            </a:r>
            <a:r>
              <a:rPr lang="en-US" altLang="en-US" dirty="0">
                <a:latin typeface="Dax Offc Pro" pitchFamily="34" charset="0"/>
                <a:ea typeface="ＭＳ Ｐゴシック" pitchFamily="34" charset="-128"/>
                <a:cs typeface="Dax Offc Pro" pitchFamily="34" charset="0"/>
              </a:rPr>
              <a:t>Ensure that your Will is up-to-date and reflects your current family situation. Reasons to review your will include marital status changes, the birth of children or grandchildren, the purchase of life insurance, the receipt of an inheritance and health changes.</a:t>
            </a:r>
            <a:endParaRPr lang="en-CA" altLang="en-US" dirty="0">
              <a:latin typeface="Dax Offc Pro" pitchFamily="34" charset="0"/>
              <a:ea typeface="ＭＳ Ｐゴシック" pitchFamily="34" charset="-128"/>
              <a:cs typeface="Dax Offc Pro" pitchFamily="34" charset="0"/>
            </a:endParaRPr>
          </a:p>
          <a:p>
            <a:pPr eaLnBrk="1" hangingPunct="1">
              <a:spcBef>
                <a:spcPct val="0"/>
              </a:spcBef>
            </a:pPr>
            <a:endParaRPr lang="en-CA" altLang="en-US" dirty="0">
              <a:latin typeface="Dax Offc Pro" pitchFamily="34" charset="0"/>
              <a:ea typeface="ＭＳ Ｐゴシック" pitchFamily="34" charset="-128"/>
              <a:cs typeface="Dax Offc Pro" pitchFamily="34" charset="0"/>
            </a:endParaRPr>
          </a:p>
          <a:p>
            <a:endParaRPr lang="en-CA" dirty="0"/>
          </a:p>
          <a:p>
            <a:pPr marL="0" indent="0">
              <a:buNone/>
            </a:pPr>
            <a:endParaRPr lang="en-CA" baseline="0"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24</a:t>
            </a:fld>
            <a:endParaRPr lang="en-US" dirty="0"/>
          </a:p>
        </p:txBody>
      </p:sp>
    </p:spTree>
    <p:extLst>
      <p:ext uri="{BB962C8B-B14F-4D97-AF65-F5344CB8AC3E}">
        <p14:creationId xmlns:p14="http://schemas.microsoft.com/office/powerpoint/2010/main" val="3023950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6588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As we wrap</a:t>
            </a:r>
            <a:r>
              <a:rPr lang="en-US" sz="1200" kern="1200" baseline="0" dirty="0">
                <a:solidFill>
                  <a:schemeClr val="tx1"/>
                </a:solidFill>
                <a:effectLst/>
                <a:latin typeface="Arial"/>
                <a:ea typeface="ＭＳ Ｐゴシック" charset="0"/>
                <a:cs typeface="ＭＳ Ｐゴシック" charset="0"/>
              </a:rPr>
              <a:t> up our discussion, </a:t>
            </a:r>
            <a:r>
              <a:rPr lang="en-US" sz="1200" kern="1200" dirty="0">
                <a:solidFill>
                  <a:schemeClr val="tx1"/>
                </a:solidFill>
                <a:effectLst/>
                <a:latin typeface="Arial"/>
                <a:ea typeface="ＭＳ Ｐゴシック" charset="0"/>
                <a:cs typeface="ＭＳ Ｐゴシック" charset="0"/>
              </a:rPr>
              <a:t>I want to share with you a story that’s very powerful and help you start</a:t>
            </a:r>
            <a:r>
              <a:rPr lang="en-US" sz="1200" kern="1200" baseline="0" dirty="0">
                <a:solidFill>
                  <a:schemeClr val="tx1"/>
                </a:solidFill>
                <a:effectLst/>
                <a:latin typeface="Arial"/>
                <a:ea typeface="ＭＳ Ｐゴシック" charset="0"/>
                <a:cs typeface="ＭＳ Ｐゴシック" charset="0"/>
              </a:rPr>
              <a:t> asking the important question of what is your legacy</a:t>
            </a:r>
            <a:r>
              <a:rPr lang="en-US" sz="1200" kern="1200" dirty="0">
                <a:solidFill>
                  <a:schemeClr val="tx1"/>
                </a:solidFill>
                <a:effectLst/>
                <a:latin typeface="Arial"/>
                <a:ea typeface="ＭＳ Ｐゴシック" charset="0"/>
                <a:cs typeface="ＭＳ Ｐゴシック" charset="0"/>
              </a:rPr>
              <a:t>. </a:t>
            </a:r>
          </a:p>
          <a:p>
            <a:pPr marL="0" marR="0" indent="0" algn="l" defTabSz="465887"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6588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This is the story about Alfred Nobel,</a:t>
            </a:r>
            <a:r>
              <a:rPr lang="en-US" sz="1200" kern="1200" baseline="0" dirty="0">
                <a:solidFill>
                  <a:schemeClr val="tx1"/>
                </a:solidFill>
                <a:effectLst/>
                <a:latin typeface="Arial"/>
                <a:ea typeface="ＭＳ Ｐゴシック" charset="0"/>
                <a:cs typeface="ＭＳ Ｐゴシック" charset="0"/>
              </a:rPr>
              <a:t> for whom the Nobel Prizes are named.</a:t>
            </a:r>
          </a:p>
          <a:p>
            <a:pPr marL="0" marR="0" indent="0" algn="l" defTabSz="465887"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effectLst/>
              <a:latin typeface="Arial"/>
              <a:ea typeface="ＭＳ Ｐゴシック" charset="0"/>
              <a:cs typeface="ＭＳ Ｐゴシック" charset="0"/>
            </a:endParaRPr>
          </a:p>
          <a:p>
            <a:pPr marL="0" marR="0" indent="0" algn="l" defTabSz="46588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When Alfred Nobel was in the last couple of years of his life, his brother Ludwig died in the south of France. </a:t>
            </a:r>
          </a:p>
          <a:p>
            <a:pPr marL="0" marR="0" indent="0" algn="l" defTabSz="465887"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65887"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a:ea typeface="ＭＳ Ｐゴシック" charset="0"/>
                <a:cs typeface="ＭＳ Ｐゴシック" charset="0"/>
              </a:rPr>
              <a:t>When Alfred’s brother Ludwig died in 1888, a French newspaper mistakenly published Alfred’s obituary. Reading his own obituary Nobel was disgusted to find out his public image. The newspaper condemned Nobel for inventing dynamite, giving him the infamous nickname “The merchant of death is dead” and went on to say “</a:t>
            </a:r>
            <a:r>
              <a:rPr lang="en-US" sz="1200" b="0" i="1" kern="1200" dirty="0">
                <a:solidFill>
                  <a:schemeClr val="tx1"/>
                </a:solidFill>
                <a:effectLst/>
                <a:latin typeface="Arial"/>
                <a:ea typeface="ＭＳ Ｐゴシック" charset="0"/>
                <a:cs typeface="ＭＳ Ｐゴシック" charset="0"/>
              </a:rPr>
              <a:t>Dr. Alfred Nobel, who became rich by finding ways to kill more people faster than ever before, died yesterday.”</a:t>
            </a:r>
            <a:endParaRPr lang="en-US" sz="1200" kern="1200" dirty="0">
              <a:solidFill>
                <a:schemeClr val="tx1"/>
              </a:solidFill>
              <a:effectLst/>
              <a:latin typeface="Arial"/>
              <a:ea typeface="ＭＳ Ｐゴシック" charset="0"/>
              <a:cs typeface="ＭＳ Ｐゴシック" charset="0"/>
            </a:endParaRPr>
          </a:p>
          <a:p>
            <a:pPr marL="0" marR="0" indent="0" algn="l" defTabSz="465887"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65887"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a:ea typeface="ＭＳ Ｐゴシック" charset="0"/>
                <a:cs typeface="ＭＳ Ｐゴシック" charset="0"/>
              </a:rPr>
              <a:t>To Alfred, this obituary was a warning. He spent his lifetime inventing things and had more than 300 international</a:t>
            </a:r>
            <a:r>
              <a:rPr lang="en-US" sz="1200" b="0" i="0" kern="1200" baseline="0" dirty="0">
                <a:solidFill>
                  <a:schemeClr val="tx1"/>
                </a:solidFill>
                <a:effectLst/>
                <a:latin typeface="Arial"/>
                <a:ea typeface="ＭＳ Ｐゴシック" charset="0"/>
                <a:cs typeface="ＭＳ Ｐゴシック" charset="0"/>
              </a:rPr>
              <a:t> patents, one of which was for dynamite. </a:t>
            </a:r>
            <a:r>
              <a:rPr lang="en-US" sz="1200" kern="1200" dirty="0">
                <a:solidFill>
                  <a:schemeClr val="tx1"/>
                </a:solidFill>
                <a:effectLst/>
                <a:latin typeface="Arial"/>
                <a:ea typeface="ＭＳ Ｐゴシック" charset="0"/>
                <a:cs typeface="ＭＳ Ｐゴシック" charset="0"/>
              </a:rPr>
              <a:t>Reading this,</a:t>
            </a:r>
            <a:r>
              <a:rPr lang="en-US" sz="1200" kern="1200" baseline="0" dirty="0">
                <a:solidFill>
                  <a:schemeClr val="tx1"/>
                </a:solidFill>
                <a:effectLst/>
                <a:latin typeface="Arial"/>
                <a:ea typeface="ＭＳ Ｐゴシック" charset="0"/>
                <a:cs typeface="ＭＳ Ｐゴシック" charset="0"/>
              </a:rPr>
              <a:t> </a:t>
            </a:r>
            <a:r>
              <a:rPr lang="en-US" sz="1200" kern="1200" dirty="0">
                <a:solidFill>
                  <a:schemeClr val="tx1"/>
                </a:solidFill>
                <a:effectLst/>
                <a:latin typeface="Arial"/>
                <a:ea typeface="ＭＳ Ｐゴシック" charset="0"/>
                <a:cs typeface="ＭＳ Ｐゴシック" charset="0"/>
              </a:rPr>
              <a:t>he realized that he was going to be remembered for this one invention versus all of the other good that he had done in the world and he wanted to change that.</a:t>
            </a:r>
          </a:p>
          <a:p>
            <a:pPr marL="0" marR="0" indent="0" algn="l" defTabSz="46588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 </a:t>
            </a:r>
          </a:p>
          <a:p>
            <a:pPr marL="0" marR="0" indent="0" algn="l" defTabSz="465887" rtl="0" eaLnBrk="0" fontAlgn="base" latinLnBrk="0" hangingPunct="0">
              <a:lnSpc>
                <a:spcPct val="100000"/>
              </a:lnSpc>
              <a:spcBef>
                <a:spcPct val="30000"/>
              </a:spcBef>
              <a:spcAft>
                <a:spcPct val="0"/>
              </a:spcAft>
              <a:buClrTx/>
              <a:buSzTx/>
              <a:buFontTx/>
              <a:buNone/>
              <a:tabLst/>
              <a:defRPr/>
            </a:pPr>
            <a:r>
              <a:rPr lang="en-US" sz="1200" b="0" i="0" kern="1200" baseline="0" dirty="0">
                <a:solidFill>
                  <a:schemeClr val="tx1"/>
                </a:solidFill>
                <a:effectLst/>
                <a:latin typeface="Arial"/>
                <a:ea typeface="ＭＳ Ｐゴシック" charset="0"/>
                <a:cs typeface="ＭＳ Ｐゴシック" charset="0"/>
              </a:rPr>
              <a:t>T</a:t>
            </a:r>
            <a:r>
              <a:rPr lang="en-US" sz="1200" b="0" i="0" kern="1200" dirty="0">
                <a:solidFill>
                  <a:schemeClr val="tx1"/>
                </a:solidFill>
                <a:effectLst/>
                <a:latin typeface="Arial"/>
                <a:ea typeface="ＭＳ Ｐゴシック" charset="0"/>
                <a:cs typeface="ＭＳ Ｐゴシック" charset="0"/>
              </a:rPr>
              <a:t>his unfortunate event inspired him to make alterations in his will, to improve his public image, and to be remembered for a good cause.</a:t>
            </a:r>
            <a:r>
              <a:rPr lang="en-US" sz="1200" b="0" i="0" kern="1200" baseline="0" dirty="0">
                <a:solidFill>
                  <a:schemeClr val="tx1"/>
                </a:solidFill>
                <a:effectLst/>
                <a:latin typeface="Arial"/>
                <a:ea typeface="ＭＳ Ｐゴシック" charset="0"/>
                <a:cs typeface="ＭＳ Ｐゴシック" charset="0"/>
              </a:rPr>
              <a:t> He ended up </a:t>
            </a:r>
            <a:r>
              <a:rPr lang="en-US" sz="1200" kern="1200" dirty="0">
                <a:solidFill>
                  <a:schemeClr val="tx1"/>
                </a:solidFill>
                <a:effectLst/>
                <a:latin typeface="Arial"/>
                <a:ea typeface="ＭＳ Ｐゴシック" charset="0"/>
                <a:cs typeface="ＭＳ Ｐゴシック" charset="0"/>
              </a:rPr>
              <a:t>shifting the bulk of his estate to </a:t>
            </a:r>
            <a:r>
              <a:rPr lang="en-US" sz="1200" b="0" i="0" kern="1200" dirty="0">
                <a:solidFill>
                  <a:schemeClr val="tx1"/>
                </a:solidFill>
                <a:effectLst/>
                <a:latin typeface="Arial"/>
                <a:ea typeface="ＭＳ Ｐゴシック" charset="0"/>
                <a:cs typeface="ＭＳ Ｐゴシック" charset="0"/>
              </a:rPr>
              <a:t>establish the Nobel Foundation and</a:t>
            </a:r>
            <a:r>
              <a:rPr lang="en-US" sz="1200" b="0" i="0" kern="1200" baseline="0" dirty="0">
                <a:solidFill>
                  <a:schemeClr val="tx1"/>
                </a:solidFill>
                <a:effectLst/>
                <a:latin typeface="Arial"/>
                <a:ea typeface="ＭＳ Ｐゴシック" charset="0"/>
                <a:cs typeface="ＭＳ Ｐゴシック" charset="0"/>
              </a:rPr>
              <a:t> </a:t>
            </a:r>
            <a:r>
              <a:rPr lang="en-US" sz="1200" kern="1200" dirty="0">
                <a:solidFill>
                  <a:schemeClr val="tx1"/>
                </a:solidFill>
                <a:effectLst/>
                <a:latin typeface="Arial"/>
                <a:ea typeface="ＭＳ Ｐゴシック" charset="0"/>
                <a:cs typeface="ＭＳ Ｐゴシック" charset="0"/>
              </a:rPr>
              <a:t>fund the Nobel Prizes. </a:t>
            </a:r>
          </a:p>
          <a:p>
            <a:pPr marL="0" marR="0" indent="0" algn="l" defTabSz="465887"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65887"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Arial"/>
                <a:ea typeface="ＭＳ Ｐゴシック" charset="0"/>
                <a:cs typeface="ＭＳ Ｐゴシック" charset="0"/>
              </a:rPr>
              <a:t>All of us have the </a:t>
            </a:r>
            <a:r>
              <a:rPr lang="en-US" sz="1200" kern="1200" dirty="0">
                <a:solidFill>
                  <a:schemeClr val="tx1"/>
                </a:solidFill>
                <a:effectLst/>
                <a:latin typeface="Arial"/>
                <a:ea typeface="ＭＳ Ｐゴシック" charset="0"/>
                <a:cs typeface="ＭＳ Ｐゴシック" charset="0"/>
              </a:rPr>
              <a:t>opportunity to determine</a:t>
            </a:r>
            <a:r>
              <a:rPr lang="en-US" sz="1200" kern="1200" baseline="0" dirty="0">
                <a:solidFill>
                  <a:schemeClr val="tx1"/>
                </a:solidFill>
                <a:effectLst/>
                <a:latin typeface="Arial"/>
                <a:ea typeface="ＭＳ Ｐゴシック" charset="0"/>
                <a:cs typeface="ＭＳ Ｐゴシック" charset="0"/>
              </a:rPr>
              <a:t> our </a:t>
            </a:r>
            <a:r>
              <a:rPr lang="en-US" sz="1200" kern="1200" dirty="0">
                <a:solidFill>
                  <a:schemeClr val="tx1"/>
                </a:solidFill>
                <a:effectLst/>
                <a:latin typeface="Arial"/>
                <a:ea typeface="ＭＳ Ｐゴシック" charset="0"/>
                <a:cs typeface="ＭＳ Ｐゴシック" charset="0"/>
              </a:rPr>
              <a:t>legacy, how we want</a:t>
            </a:r>
            <a:r>
              <a:rPr lang="en-US" sz="1200" kern="1200" baseline="0" dirty="0">
                <a:solidFill>
                  <a:schemeClr val="tx1"/>
                </a:solidFill>
                <a:effectLst/>
                <a:latin typeface="Arial"/>
                <a:ea typeface="ＭＳ Ｐゴシック" charset="0"/>
                <a:cs typeface="ＭＳ Ｐゴシック" charset="0"/>
              </a:rPr>
              <a:t> to be</a:t>
            </a:r>
            <a:r>
              <a:rPr lang="en-US" sz="1200" kern="1200" dirty="0">
                <a:solidFill>
                  <a:schemeClr val="tx1"/>
                </a:solidFill>
                <a:effectLst/>
                <a:latin typeface="Arial"/>
                <a:ea typeface="ＭＳ Ｐゴシック" charset="0"/>
                <a:cs typeface="ＭＳ Ｐゴシック" charset="0"/>
              </a:rPr>
              <a:t> remembered, what people say about us by being more conscious in how we</a:t>
            </a:r>
            <a:r>
              <a:rPr lang="en-US" sz="1200" kern="1200" baseline="0" dirty="0">
                <a:solidFill>
                  <a:schemeClr val="tx1"/>
                </a:solidFill>
                <a:effectLst/>
                <a:latin typeface="Arial"/>
                <a:ea typeface="ＭＳ Ｐゴシック" charset="0"/>
                <a:cs typeface="ＭＳ Ｐゴシック" charset="0"/>
              </a:rPr>
              <a:t> </a:t>
            </a:r>
            <a:r>
              <a:rPr lang="en-US" sz="1200" kern="1200" dirty="0">
                <a:solidFill>
                  <a:schemeClr val="tx1"/>
                </a:solidFill>
                <a:effectLst/>
                <a:latin typeface="Arial"/>
                <a:ea typeface="ＭＳ Ｐゴシック" charset="0"/>
                <a:cs typeface="ＭＳ Ｐゴシック" charset="0"/>
              </a:rPr>
              <a:t>complete the important</a:t>
            </a:r>
            <a:r>
              <a:rPr lang="en-US" sz="1200" kern="1200" baseline="0" dirty="0">
                <a:solidFill>
                  <a:schemeClr val="tx1"/>
                </a:solidFill>
                <a:effectLst/>
                <a:latin typeface="Arial"/>
                <a:ea typeface="ＭＳ Ｐゴシック" charset="0"/>
                <a:cs typeface="ＭＳ Ｐゴシック" charset="0"/>
              </a:rPr>
              <a:t> documents and </a:t>
            </a:r>
            <a:r>
              <a:rPr lang="en-US" sz="1200" kern="1200" dirty="0">
                <a:solidFill>
                  <a:schemeClr val="tx1"/>
                </a:solidFill>
                <a:effectLst/>
                <a:latin typeface="Arial"/>
                <a:ea typeface="ＭＳ Ｐゴシック" charset="0"/>
                <a:cs typeface="ＭＳ Ｐゴシック" charset="0"/>
              </a:rPr>
              <a:t>in the conversations they have about them. </a:t>
            </a:r>
            <a:endParaRPr lang="en-US" b="1" dirty="0"/>
          </a:p>
          <a:p>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25</a:t>
            </a:fld>
            <a:endParaRPr lang="en-US" dirty="0"/>
          </a:p>
        </p:txBody>
      </p:sp>
    </p:spTree>
    <p:extLst>
      <p:ext uri="{BB962C8B-B14F-4D97-AF65-F5344CB8AC3E}">
        <p14:creationId xmlns:p14="http://schemas.microsoft.com/office/powerpoint/2010/main" val="1873473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baseline="0" dirty="0"/>
              <a:t>I hope that today’s presentation has inspired you to act. </a:t>
            </a:r>
          </a:p>
          <a:p>
            <a:endParaRPr lang="en-CA" baseline="0" dirty="0"/>
          </a:p>
          <a:p>
            <a:r>
              <a:rPr lang="en-CA" baseline="0" dirty="0"/>
              <a:t>I hope that none of you will make the mistake of:</a:t>
            </a:r>
          </a:p>
          <a:p>
            <a:endParaRPr lang="en-CA" baseline="0" dirty="0"/>
          </a:p>
          <a:p>
            <a:r>
              <a:rPr lang="en-CA" baseline="0" dirty="0"/>
              <a:t>1. Procrastinating or not understanding the gravity of not having Wills and POAs.</a:t>
            </a:r>
          </a:p>
          <a:p>
            <a:r>
              <a:rPr lang="en-CA" baseline="0" dirty="0"/>
              <a:t>2. Waiting for a catastrophic event like illness, death or divorce to get the ball rolling</a:t>
            </a:r>
          </a:p>
          <a:p>
            <a:r>
              <a:rPr lang="en-CA" baseline="0" dirty="0"/>
              <a:t>3. Having the documents, but not taking the time to have the essential conversations with your family</a:t>
            </a:r>
          </a:p>
          <a:p>
            <a:r>
              <a:rPr lang="en-CA" baseline="0" dirty="0"/>
              <a:t>4. Choosing executor that is not up for the task</a:t>
            </a:r>
          </a:p>
          <a:p>
            <a:pPr eaLnBrk="1" hangingPunct="1">
              <a:spcBef>
                <a:spcPct val="0"/>
              </a:spcBef>
            </a:pPr>
            <a:endParaRPr lang="en-CA" altLang="en-US" dirty="0">
              <a:latin typeface="Dax Offc Pro" pitchFamily="34" charset="0"/>
              <a:ea typeface="ＭＳ Ｐゴシック" pitchFamily="34" charset="-128"/>
              <a:cs typeface="Dax Offc Pro" pitchFamily="34" charset="0"/>
            </a:endParaRPr>
          </a:p>
          <a:p>
            <a:pPr eaLnBrk="1" hangingPunct="1">
              <a:spcBef>
                <a:spcPct val="0"/>
              </a:spcBef>
            </a:pPr>
            <a:r>
              <a:rPr lang="en-CA" altLang="en-US" dirty="0">
                <a:latin typeface="Dax Offc Pro" pitchFamily="34" charset="0"/>
                <a:ea typeface="ＭＳ Ｐゴシック" pitchFamily="34" charset="-128"/>
                <a:cs typeface="Dax Offc Pro" pitchFamily="34" charset="0"/>
              </a:rPr>
              <a:t>Thank you for your time and attention. You’ve been a great audience and I hope you have found this presentation informative and motivational to establish a well thought out estate plan to provide you with peace of mind  that your estate planning intentions are fulfilled and that you leave a lasting and memorable legacy. </a:t>
            </a:r>
          </a:p>
          <a:p>
            <a:pPr eaLnBrk="1" hangingPunct="1">
              <a:spcBef>
                <a:spcPct val="0"/>
              </a:spcBef>
            </a:pPr>
            <a:endParaRPr lang="en-CA" altLang="en-US" dirty="0">
              <a:latin typeface="Dax Offc Pro" pitchFamily="34" charset="0"/>
              <a:ea typeface="ＭＳ Ｐゴシック" pitchFamily="34" charset="-128"/>
              <a:cs typeface="Dax Offc Pro" pitchFamily="34" charset="0"/>
            </a:endParaRPr>
          </a:p>
          <a:p>
            <a:pPr eaLnBrk="1" hangingPunct="1">
              <a:spcBef>
                <a:spcPct val="0"/>
              </a:spcBef>
            </a:pPr>
            <a:r>
              <a:rPr lang="en-CA" altLang="en-US" dirty="0">
                <a:latin typeface="Dax Offc Pro" pitchFamily="34" charset="0"/>
                <a:ea typeface="ＭＳ Ｐゴシック" pitchFamily="34" charset="-128"/>
                <a:cs typeface="Dax Offc Pro" pitchFamily="34" charset="0"/>
              </a:rPr>
              <a:t>I would be happy to take any questions or comments you may have?</a:t>
            </a:r>
          </a:p>
          <a:p>
            <a:pPr eaLnBrk="1" hangingPunct="1"/>
            <a:endParaRPr lang="en-CA" altLang="en-US" dirty="0"/>
          </a:p>
        </p:txBody>
      </p:sp>
    </p:spTree>
    <p:extLst>
      <p:ext uri="{BB962C8B-B14F-4D97-AF65-F5344CB8AC3E}">
        <p14:creationId xmlns:p14="http://schemas.microsoft.com/office/powerpoint/2010/main" val="1539330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today’s presentation, we will talk about: </a:t>
            </a:r>
          </a:p>
          <a:p>
            <a:r>
              <a:rPr lang="en-CA" dirty="0"/>
              <a:t>-What is estate</a:t>
            </a:r>
            <a:r>
              <a:rPr lang="en-CA" baseline="0" dirty="0"/>
              <a:t> planning in the 21</a:t>
            </a:r>
            <a:r>
              <a:rPr lang="en-CA" baseline="30000" dirty="0"/>
              <a:t>st</a:t>
            </a:r>
            <a:r>
              <a:rPr lang="en-CA" baseline="0" dirty="0"/>
              <a:t> century</a:t>
            </a:r>
          </a:p>
          <a:p>
            <a:pPr marL="685800" lvl="1" indent="-228600">
              <a:buAutoNum type="arabicPeriod"/>
            </a:pPr>
            <a:r>
              <a:rPr lang="en-CA" dirty="0"/>
              <a:t>we will discuss not</a:t>
            </a:r>
            <a:r>
              <a:rPr lang="en-CA" baseline="0" dirty="0"/>
              <a:t> only the importance of having an estate plan, </a:t>
            </a:r>
          </a:p>
          <a:p>
            <a:pPr marL="685800" lvl="1" indent="-228600">
              <a:buAutoNum type="arabicPeriod"/>
            </a:pPr>
            <a:r>
              <a:rPr lang="en-CA" baseline="0" dirty="0"/>
              <a:t>but also why is it an urgent item that should be a priority no matter what stage you are in your life</a:t>
            </a:r>
          </a:p>
          <a:p>
            <a:pPr marL="0" lvl="0" indent="0">
              <a:buNone/>
            </a:pPr>
            <a:r>
              <a:rPr lang="en-CA" baseline="0" dirty="0"/>
              <a:t>-W</a:t>
            </a:r>
            <a:r>
              <a:rPr lang="en-CA" dirty="0"/>
              <a:t>e’ll then focus on some key elements of estate planning, and </a:t>
            </a:r>
          </a:p>
          <a:p>
            <a:pPr marL="0" lvl="0" indent="0">
              <a:buNone/>
            </a:pPr>
            <a:r>
              <a:rPr lang="en-CA" dirty="0"/>
              <a:t>-Look at some estate planning strategies and tools, to help you</a:t>
            </a:r>
            <a:r>
              <a:rPr lang="en-CA" baseline="0" dirty="0"/>
              <a:t> create your future with a good estate plan</a:t>
            </a:r>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4</a:t>
            </a:fld>
            <a:endParaRPr lang="en-US" dirty="0"/>
          </a:p>
        </p:txBody>
      </p:sp>
    </p:spTree>
    <p:extLst>
      <p:ext uri="{BB962C8B-B14F-4D97-AF65-F5344CB8AC3E}">
        <p14:creationId xmlns:p14="http://schemas.microsoft.com/office/powerpoint/2010/main" val="1998200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Dax Offc Pro" pitchFamily="34" charset="0"/>
                <a:ea typeface="ＭＳ Ｐゴシック" pitchFamily="34" charset="-128"/>
                <a:cs typeface="Dax Offc Pro" pitchFamily="34" charset="0"/>
              </a:rPr>
              <a:t>Most people think estate planning means having a Will. While this is an important</a:t>
            </a:r>
            <a:r>
              <a:rPr lang="en-US" altLang="en-US" baseline="0" dirty="0">
                <a:latin typeface="Dax Offc Pro" pitchFamily="34" charset="0"/>
                <a:ea typeface="ＭＳ Ｐゴシック" pitchFamily="34" charset="-128"/>
                <a:cs typeface="Dax Offc Pro" pitchFamily="34" charset="0"/>
              </a:rPr>
              <a:t> cornerstone, Powers of Attorney are equally important, as we saw in Katherine’s story. And, as you can see here on the slide, estate planning is more than just having these documents- it’s optimizing and navigating across a range of elements.</a:t>
            </a:r>
          </a:p>
          <a:p>
            <a:endParaRPr lang="en-US" altLang="en-US" baseline="0" dirty="0">
              <a:latin typeface="Dax Offc Pro" pitchFamily="34" charset="0"/>
              <a:ea typeface="ＭＳ Ｐゴシック" pitchFamily="34" charset="-128"/>
              <a:cs typeface="Dax Offc Pro" pitchFamily="34" charset="0"/>
            </a:endParaRPr>
          </a:p>
          <a:p>
            <a:r>
              <a:rPr lang="en-US" altLang="en-US" dirty="0">
                <a:latin typeface="Dax Offc Pro" pitchFamily="34" charset="0"/>
                <a:ea typeface="ＭＳ Ｐゴシック" pitchFamily="34" charset="-128"/>
                <a:cs typeface="Dax Offc Pro" pitchFamily="34" charset="0"/>
              </a:rPr>
              <a:t>The 21</a:t>
            </a:r>
            <a:r>
              <a:rPr lang="en-US" altLang="en-US" baseline="30000" dirty="0">
                <a:latin typeface="Dax Offc Pro" pitchFamily="34" charset="0"/>
                <a:ea typeface="ＭＳ Ｐゴシック" pitchFamily="34" charset="-128"/>
                <a:cs typeface="Dax Offc Pro" pitchFamily="34" charset="0"/>
              </a:rPr>
              <a:t>st</a:t>
            </a:r>
            <a:r>
              <a:rPr lang="en-US" altLang="en-US" dirty="0">
                <a:latin typeface="Dax Offc Pro" pitchFamily="34" charset="0"/>
                <a:ea typeface="ＭＳ Ｐゴシック" pitchFamily="34" charset="-128"/>
                <a:cs typeface="Dax Offc Pro" pitchFamily="34" charset="0"/>
              </a:rPr>
              <a:t> century is being rapidly transformed by an ever-evolving digital realm, an aging population, that is living longer and issues that are sometimes forgotten or assumed to take care of themselves. By recognizing these changes and issues </a:t>
            </a:r>
            <a:r>
              <a:rPr lang="en-US" altLang="en-US" b="1" i="1" u="sng" dirty="0">
                <a:latin typeface="Dax Offc Pro" pitchFamily="34" charset="0"/>
                <a:ea typeface="ＭＳ Ｐゴシック" pitchFamily="34" charset="-128"/>
                <a:cs typeface="Dax Offc Pro" pitchFamily="34" charset="0"/>
              </a:rPr>
              <a:t>and working with an estate-professional</a:t>
            </a:r>
            <a:r>
              <a:rPr lang="en-US" altLang="en-US" dirty="0">
                <a:latin typeface="Dax Offc Pro" pitchFamily="34" charset="0"/>
                <a:ea typeface="ＭＳ Ｐゴシック" pitchFamily="34" charset="-128"/>
                <a:cs typeface="Dax Offc Pro" pitchFamily="34" charset="0"/>
              </a:rPr>
              <a:t>, you can take positive action to put in place a well thought out </a:t>
            </a:r>
            <a:r>
              <a:rPr lang="en-CA" altLang="en-US" dirty="0">
                <a:latin typeface="Dax Offc Pro" pitchFamily="34" charset="0"/>
                <a:ea typeface="ＭＳ Ｐゴシック" pitchFamily="34" charset="-128"/>
                <a:cs typeface="Dax Offc Pro" pitchFamily="34" charset="0"/>
              </a:rPr>
              <a:t>estate plan. </a:t>
            </a:r>
          </a:p>
          <a:p>
            <a:endParaRPr lang="en-CA" altLang="en-US" u="sng" dirty="0">
              <a:latin typeface="Dax Offc Pro" pitchFamily="34" charset="0"/>
              <a:ea typeface="ＭＳ Ｐゴシック" pitchFamily="34" charset="-128"/>
              <a:cs typeface="Dax Offc Pro" pitchFamily="34" charset="0"/>
            </a:endParaRPr>
          </a:p>
          <a:p>
            <a:r>
              <a:rPr lang="en-CA" altLang="en-US" u="sng" dirty="0">
                <a:latin typeface="Dax Offc Pro" pitchFamily="34" charset="0"/>
                <a:ea typeface="ＭＳ Ｐゴシック" pitchFamily="34" charset="-128"/>
                <a:cs typeface="Dax Offc Pro" pitchFamily="34" charset="0"/>
              </a:rPr>
              <a:t>Family dynamics </a:t>
            </a:r>
            <a:r>
              <a:rPr lang="en-CA" altLang="en-US" dirty="0">
                <a:latin typeface="Dax Offc Pro" pitchFamily="34" charset="0"/>
                <a:ea typeface="ＭＳ Ｐゴシック" pitchFamily="34" charset="-128"/>
                <a:cs typeface="Dax Offc Pro" pitchFamily="34" charset="0"/>
              </a:rPr>
              <a:t>–  second marriages, blended families, emotionally-charged assets such as a family cottage are all to be taken into account and open communication is best, or else your heirs may misunderstand your intentions and could lead to family conflict.</a:t>
            </a:r>
          </a:p>
          <a:p>
            <a:r>
              <a:rPr lang="en-CA" altLang="en-US" u="sng" dirty="0">
                <a:latin typeface="Dax Offc Pro" pitchFamily="34" charset="0"/>
                <a:ea typeface="ＭＳ Ｐゴシック" pitchFamily="34" charset="-128"/>
                <a:cs typeface="Dax Offc Pro" pitchFamily="34" charset="0"/>
              </a:rPr>
              <a:t>Caring for elders</a:t>
            </a:r>
            <a:r>
              <a:rPr lang="en-CA" altLang="en-US" dirty="0">
                <a:latin typeface="Dax Offc Pro" pitchFamily="34" charset="0"/>
                <a:ea typeface="ＭＳ Ｐゴシック" pitchFamily="34" charset="-128"/>
                <a:cs typeface="Dax Offc Pro" pitchFamily="34" charset="0"/>
              </a:rPr>
              <a:t> – some individuals in the “sandwich” generation are providing financial support to their parents and children or grandchildren</a:t>
            </a:r>
            <a:r>
              <a:rPr lang="en-CA" altLang="en-US" baseline="0" dirty="0">
                <a:latin typeface="Dax Offc Pro" pitchFamily="34" charset="0"/>
                <a:ea typeface="ＭＳ Ｐゴシック" pitchFamily="34" charset="-128"/>
                <a:cs typeface="Dax Offc Pro" pitchFamily="34" charset="0"/>
              </a:rPr>
              <a:t> so </a:t>
            </a:r>
            <a:r>
              <a:rPr lang="en-CA" altLang="en-US" dirty="0">
                <a:latin typeface="Dax Offc Pro" pitchFamily="34" charset="0"/>
                <a:ea typeface="ＭＳ Ｐゴシック" pitchFamily="34" charset="-128"/>
                <a:cs typeface="Dax Offc Pro" pitchFamily="34" charset="0"/>
              </a:rPr>
              <a:t>their estate plans must reflect this, who will continue to provide care to those dependent on you if you are not around to provide the support?</a:t>
            </a:r>
          </a:p>
          <a:p>
            <a:r>
              <a:rPr lang="en-CA" altLang="en-US" u="sng" dirty="0">
                <a:latin typeface="Dax Offc Pro" pitchFamily="34" charset="0"/>
                <a:ea typeface="ＭＳ Ｐゴシック" pitchFamily="34" charset="-128"/>
                <a:cs typeface="Dax Offc Pro" pitchFamily="34" charset="0"/>
              </a:rPr>
              <a:t>Pets-</a:t>
            </a:r>
            <a:r>
              <a:rPr lang="en-CA" altLang="en-US" dirty="0">
                <a:latin typeface="Dax Offc Pro" pitchFamily="34" charset="0"/>
                <a:ea typeface="ＭＳ Ｐゴシック" pitchFamily="34" charset="-128"/>
                <a:cs typeface="Dax Offc Pro" pitchFamily="34" charset="0"/>
              </a:rPr>
              <a:t> most would agree that our pets have become one of the family, what happens to you pets if your not around, unfortunately most pets are sent to the shelter when plans are not made or communicated.</a:t>
            </a:r>
          </a:p>
          <a:p>
            <a:endParaRPr lang="en-CA" altLang="en-US" dirty="0">
              <a:latin typeface="Dax Offc Pro" pitchFamily="34" charset="0"/>
              <a:ea typeface="ＭＳ Ｐゴシック" pitchFamily="34" charset="-128"/>
              <a:cs typeface="Dax Offc Pro"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CA" altLang="en-US" u="sng" dirty="0">
                <a:latin typeface="Dax Offc Pro" pitchFamily="34" charset="0"/>
                <a:ea typeface="ＭＳ Ｐゴシック" pitchFamily="34" charset="-128"/>
                <a:cs typeface="Dax Offc Pro" pitchFamily="34" charset="0"/>
              </a:rPr>
              <a:t>Business interests </a:t>
            </a:r>
            <a:r>
              <a:rPr lang="en-CA" altLang="en-US" dirty="0">
                <a:latin typeface="Dax Offc Pro" pitchFamily="34" charset="0"/>
                <a:ea typeface="ＭＳ Ｐゴシック" pitchFamily="34" charset="-128"/>
                <a:cs typeface="Dax Offc Pro" pitchFamily="34" charset="0"/>
              </a:rPr>
              <a:t>– your business succession plan and your estate plan need to work together, and you may need to provide for post-mortem tax planning.</a:t>
            </a:r>
            <a:r>
              <a:rPr lang="en-CA" altLang="en-US" baseline="0" dirty="0">
                <a:latin typeface="Dax Offc Pro" pitchFamily="34" charset="0"/>
                <a:ea typeface="ＭＳ Ｐゴシック" pitchFamily="34" charset="-128"/>
                <a:cs typeface="Dax Offc Pro" pitchFamily="34" charset="0"/>
              </a:rPr>
              <a:t> What’s the best way to protect and pass on your assets to your family. </a:t>
            </a:r>
            <a:endParaRPr lang="en-CA" altLang="en-US" dirty="0">
              <a:latin typeface="Dax Offc Pro" pitchFamily="34" charset="0"/>
              <a:ea typeface="ＭＳ Ｐゴシック" pitchFamily="34" charset="-128"/>
              <a:cs typeface="Dax Offc Pro"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CA" altLang="en-US" u="sng" dirty="0">
              <a:latin typeface="Dax Offc Pro" pitchFamily="34" charset="0"/>
              <a:ea typeface="ＭＳ Ｐゴシック" pitchFamily="34" charset="-128"/>
              <a:cs typeface="Dax Offc Pro"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CA" altLang="en-US" u="sng" dirty="0">
                <a:latin typeface="Dax Offc Pro" pitchFamily="34" charset="0"/>
                <a:ea typeface="ＭＳ Ｐゴシック" pitchFamily="34" charset="-128"/>
                <a:cs typeface="Dax Offc Pro" pitchFamily="34" charset="0"/>
              </a:rPr>
              <a:t>Personal wishes-</a:t>
            </a:r>
            <a:r>
              <a:rPr lang="en-CA" altLang="en-US" u="sng" baseline="0" dirty="0">
                <a:latin typeface="Dax Offc Pro" pitchFamily="34" charset="0"/>
                <a:ea typeface="ＭＳ Ｐゴシック" pitchFamily="34" charset="-128"/>
                <a:cs typeface="Dax Offc Pro" pitchFamily="34" charset="0"/>
              </a:rPr>
              <a:t> </a:t>
            </a:r>
            <a:r>
              <a:rPr lang="en-CA" altLang="en-US" dirty="0">
                <a:latin typeface="Dax Offc Pro" pitchFamily="34" charset="0"/>
                <a:ea typeface="ＭＳ Ｐゴシック" pitchFamily="34" charset="-128"/>
                <a:cs typeface="Dax Offc Pro" pitchFamily="34" charset="0"/>
              </a:rPr>
              <a:t>If you want to give money in a charitable interest, how do you want this is set up.</a:t>
            </a:r>
            <a:r>
              <a:rPr lang="en-CA" altLang="en-US" baseline="0" dirty="0">
                <a:latin typeface="Dax Offc Pro" pitchFamily="34" charset="0"/>
                <a:ea typeface="ＭＳ Ｐゴシック" pitchFamily="34" charset="-128"/>
                <a:cs typeface="Dax Offc Pro" pitchFamily="34" charset="0"/>
              </a:rPr>
              <a: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CA" altLang="en-US" dirty="0">
              <a:latin typeface="Dax Offc Pro" pitchFamily="34" charset="0"/>
              <a:ea typeface="ＭＳ Ｐゴシック" pitchFamily="34" charset="-128"/>
              <a:cs typeface="Dax Offc Pro"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CA" altLang="en-US" u="sng" dirty="0">
                <a:latin typeface="Dax Offc Pro" pitchFamily="34" charset="0"/>
                <a:ea typeface="ＭＳ Ｐゴシック" pitchFamily="34" charset="-128"/>
                <a:cs typeface="Dax Offc Pro" pitchFamily="34" charset="0"/>
              </a:rPr>
              <a:t>Digital assets </a:t>
            </a:r>
            <a:r>
              <a:rPr lang="en-CA" altLang="en-US" dirty="0">
                <a:latin typeface="Dax Offc Pro" pitchFamily="34" charset="0"/>
                <a:ea typeface="ＭＳ Ｐゴシック" pitchFamily="34" charset="-128"/>
                <a:cs typeface="Dax Offc Pro" pitchFamily="34" charset="0"/>
              </a:rPr>
              <a:t>– in addition to e-mail and social media accounts (Facebook, LinkedIn, Twitter), some digital assets have value such as Bitcoin accounts, Rewards points like Airmiles</a:t>
            </a:r>
          </a:p>
          <a:p>
            <a:endParaRPr lang="en-CA" altLang="en-US" dirty="0">
              <a:latin typeface="Dax Offc Pro" pitchFamily="34" charset="0"/>
              <a:ea typeface="ＭＳ Ｐゴシック" pitchFamily="34" charset="-128"/>
              <a:cs typeface="Dax Offc Pro" pitchFamily="34" charset="0"/>
            </a:endParaRPr>
          </a:p>
          <a:p>
            <a:r>
              <a:rPr lang="en-US" altLang="en-US" dirty="0">
                <a:latin typeface="Dax Offc Pro" pitchFamily="34" charset="0"/>
                <a:ea typeface="ＭＳ Ｐゴシック" pitchFamily="34" charset="-128"/>
                <a:cs typeface="Dax Offc Pro" pitchFamily="34" charset="0"/>
              </a:rPr>
              <a:t>Managing the number of moving parts in estate planning today can be a daunting task. We hope </a:t>
            </a:r>
            <a:r>
              <a:rPr lang="en-US" altLang="en-US" strike="noStrike" dirty="0">
                <a:latin typeface="Dax Offc Pro" pitchFamily="34" charset="0"/>
                <a:ea typeface="ＭＳ Ｐゴシック" pitchFamily="34" charset="-128"/>
                <a:cs typeface="Dax Offc Pro" pitchFamily="34" charset="0"/>
              </a:rPr>
              <a:t>that</a:t>
            </a:r>
            <a:r>
              <a:rPr lang="en-US" altLang="en-US" strike="noStrike" baseline="0" dirty="0">
                <a:latin typeface="Dax Offc Pro" pitchFamily="34" charset="0"/>
                <a:ea typeface="ＭＳ Ｐゴシック" pitchFamily="34" charset="-128"/>
                <a:cs typeface="Dax Offc Pro" pitchFamily="34" charset="0"/>
              </a:rPr>
              <a:t> i</a:t>
            </a:r>
            <a:r>
              <a:rPr lang="en-US" altLang="en-US" strike="noStrike" dirty="0">
                <a:latin typeface="Dax Offc Pro" pitchFamily="34" charset="0"/>
                <a:ea typeface="ＭＳ Ｐゴシック" pitchFamily="34" charset="-128"/>
                <a:cs typeface="Dax Offc Pro" pitchFamily="34" charset="0"/>
              </a:rPr>
              <a:t>n our presentation today, we will present our approach to make the process more coherent</a:t>
            </a:r>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5</a:t>
            </a:fld>
            <a:endParaRPr lang="en-US" dirty="0"/>
          </a:p>
        </p:txBody>
      </p:sp>
    </p:spTree>
    <p:extLst>
      <p:ext uri="{BB962C8B-B14F-4D97-AF65-F5344CB8AC3E}">
        <p14:creationId xmlns:p14="http://schemas.microsoft.com/office/powerpoint/2010/main" val="2917400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Arial"/>
                <a:ea typeface="ＭＳ Ｐゴシック" charset="0"/>
                <a:cs typeface="ＭＳ Ｐゴシック" charset="0"/>
              </a:rPr>
              <a:t>Wills and POA</a:t>
            </a:r>
            <a:r>
              <a:rPr lang="en-US" sz="1200" u="sng" kern="1200" baseline="0" dirty="0">
                <a:solidFill>
                  <a:schemeClr val="tx1"/>
                </a:solidFill>
                <a:effectLst/>
                <a:latin typeface="Arial"/>
                <a:ea typeface="ＭＳ Ｐゴシック" charset="0"/>
                <a:cs typeface="ＭＳ Ｐゴシック" charset="0"/>
              </a:rPr>
              <a:t> </a:t>
            </a:r>
            <a:r>
              <a:rPr lang="en-US" sz="1200" u="sng" kern="1200" dirty="0">
                <a:solidFill>
                  <a:schemeClr val="tx1"/>
                </a:solidFill>
                <a:effectLst/>
                <a:latin typeface="Arial"/>
                <a:ea typeface="ＭＳ Ｐゴシック" charset="0"/>
                <a:cs typeface="ＭＳ Ｐゴシック" charset="0"/>
              </a:rPr>
              <a:t>are the cornerstone of your estate plan!</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So when we talk about the Will, obviously not having a Will means that a your estate may not be distributed as you wish and we can certainly talk about the administrative mess that can be left behind depending on how complex the person’s situation is. And,</a:t>
            </a:r>
            <a:r>
              <a:rPr lang="en-US" sz="1200" kern="1200" baseline="0" dirty="0">
                <a:solidFill>
                  <a:schemeClr val="tx1"/>
                </a:solidFill>
                <a:effectLst/>
                <a:latin typeface="Arial"/>
                <a:ea typeface="ＭＳ Ｐゴシック" charset="0"/>
                <a:cs typeface="ＭＳ Ｐゴシック" charset="0"/>
              </a:rPr>
              <a:t> it can be an expensive process if it is not thoughtfully planned. There is always that messy possibility of a dispute between family.</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Not having powers of attorney, can impact your family</a:t>
            </a:r>
            <a:r>
              <a:rPr lang="en-US" sz="1200" kern="1200" baseline="0" dirty="0">
                <a:solidFill>
                  <a:schemeClr val="tx1"/>
                </a:solidFill>
                <a:effectLst/>
                <a:latin typeface="Arial"/>
                <a:ea typeface="ＭＳ Ｐゴシック" charset="0"/>
                <a:cs typeface="ＭＳ Ｐゴシック" charset="0"/>
              </a:rPr>
              <a:t> </a:t>
            </a:r>
            <a:r>
              <a:rPr lang="en-US" sz="1200" kern="1200" dirty="0">
                <a:solidFill>
                  <a:schemeClr val="tx1"/>
                </a:solidFill>
                <a:effectLst/>
                <a:latin typeface="Arial"/>
                <a:ea typeface="ＭＳ Ｐゴシック" charset="0"/>
                <a:cs typeface="ＭＳ Ｐゴシック" charset="0"/>
              </a:rPr>
              <a:t>as we just saw in Katherine’s story. </a:t>
            </a:r>
            <a:r>
              <a:rPr lang="en-US" sz="1200" kern="1200" baseline="0" dirty="0">
                <a:solidFill>
                  <a:schemeClr val="tx1"/>
                </a:solidFill>
                <a:effectLst/>
                <a:latin typeface="Arial"/>
                <a:ea typeface="ＭＳ Ｐゴシック" charset="0"/>
                <a:cs typeface="ＭＳ Ｐゴシック" charset="0"/>
              </a:rPr>
              <a:t>And keep in mind that </a:t>
            </a:r>
            <a:r>
              <a:rPr lang="en-US" sz="1200" kern="1200" dirty="0">
                <a:solidFill>
                  <a:schemeClr val="tx1"/>
                </a:solidFill>
                <a:effectLst/>
                <a:latin typeface="Arial"/>
                <a:ea typeface="ＭＳ Ｐゴシック" charset="0"/>
                <a:cs typeface="ＭＳ Ｐゴシック" charset="0"/>
              </a:rPr>
              <a:t>powers of attorney are </a:t>
            </a:r>
            <a:r>
              <a:rPr lang="en-US" sz="1200" u="sng" kern="1200" dirty="0">
                <a:solidFill>
                  <a:schemeClr val="tx1"/>
                </a:solidFill>
                <a:effectLst/>
                <a:latin typeface="Arial"/>
                <a:ea typeface="ＭＳ Ｐゴシック" charset="0"/>
                <a:cs typeface="ＭＳ Ｐゴシック" charset="0"/>
              </a:rPr>
              <a:t>not for the end of life</a:t>
            </a:r>
            <a:r>
              <a:rPr lang="en-US" sz="1200" kern="1200" dirty="0">
                <a:solidFill>
                  <a:schemeClr val="tx1"/>
                </a:solidFill>
                <a:effectLst/>
                <a:latin typeface="Arial"/>
                <a:ea typeface="ＭＳ Ｐゴシック" charset="0"/>
                <a:cs typeface="ＭＳ Ｐゴシック" charset="0"/>
              </a:rPr>
              <a:t>. Accidents can happen and you may be incapacitated for a period</a:t>
            </a:r>
            <a:r>
              <a:rPr lang="en-US" sz="1200" kern="1200" baseline="0" dirty="0">
                <a:solidFill>
                  <a:schemeClr val="tx1"/>
                </a:solidFill>
                <a:effectLst/>
                <a:latin typeface="Arial"/>
                <a:ea typeface="ＭＳ Ｐゴシック" charset="0"/>
                <a:cs typeface="ＭＳ Ｐゴシック" charset="0"/>
              </a:rPr>
              <a:t> of time before recovering. Or, like Katherine, you may live with a condition that impacts your ability to manage your own affairs for a number of years. </a:t>
            </a:r>
            <a:r>
              <a:rPr lang="en-US" sz="1200" kern="1200" dirty="0">
                <a:solidFill>
                  <a:schemeClr val="tx1"/>
                </a:solidFill>
                <a:effectLst/>
                <a:latin typeface="Arial"/>
                <a:ea typeface="ＭＳ Ｐゴシック" charset="0"/>
                <a:cs typeface="ＭＳ Ｐゴシック" charset="0"/>
              </a:rPr>
              <a:t>With POAs you are able to appoint someone to act on your behalf to manage your finances or make</a:t>
            </a:r>
            <a:r>
              <a:rPr lang="en-US" sz="1200" kern="1200" baseline="0" dirty="0">
                <a:solidFill>
                  <a:schemeClr val="tx1"/>
                </a:solidFill>
                <a:effectLst/>
                <a:latin typeface="Arial"/>
                <a:ea typeface="ＭＳ Ｐゴシック" charset="0"/>
                <a:cs typeface="ＭＳ Ｐゴシック" charset="0"/>
              </a:rPr>
              <a:t> health and personal care decisions. </a:t>
            </a:r>
            <a:r>
              <a:rPr lang="en-US" sz="1200" kern="1200" dirty="0">
                <a:solidFill>
                  <a:schemeClr val="tx1"/>
                </a:solidFill>
                <a:effectLst/>
                <a:latin typeface="Arial"/>
                <a:ea typeface="ＭＳ Ｐゴシック" charset="0"/>
                <a:cs typeface="ＭＳ Ｐゴシック" charset="0"/>
              </a:rPr>
              <a: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And not having a will and a power of attorney may not just be a current problem, these things can reverberate for generations when families have issues around their parents wills and powers of attorney. Okay, so I’m going to guess that all of us are on the same page now- Will and POA are the cornerstone</a:t>
            </a:r>
            <a:r>
              <a:rPr lang="en-US" sz="1200" kern="1200" baseline="0" dirty="0">
                <a:solidFill>
                  <a:schemeClr val="tx1"/>
                </a:solidFill>
                <a:effectLst/>
                <a:latin typeface="Arial"/>
                <a:ea typeface="ＭＳ Ｐゴシック" charset="0"/>
                <a:cs typeface="ＭＳ Ｐゴシック" charset="0"/>
              </a:rPr>
              <a:t> of your estate plan</a:t>
            </a:r>
            <a:r>
              <a:rPr lang="en-US" sz="1200" kern="1200" dirty="0">
                <a:solidFill>
                  <a:schemeClr val="tx1"/>
                </a:solidFill>
                <a:effectLst/>
                <a:latin typeface="Arial"/>
                <a:ea typeface="ＭＳ Ｐゴシック" charset="0"/>
                <a:cs typeface="ＭＳ Ｐゴシック" charset="0"/>
              </a:rPr>
              <a:t>.</a:t>
            </a:r>
          </a:p>
          <a:p>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6</a:t>
            </a:fld>
            <a:endParaRPr lang="en-US" dirty="0"/>
          </a:p>
        </p:txBody>
      </p:sp>
    </p:spTree>
    <p:extLst>
      <p:ext uri="{BB962C8B-B14F-4D97-AF65-F5344CB8AC3E}">
        <p14:creationId xmlns:p14="http://schemas.microsoft.com/office/powerpoint/2010/main" val="2917400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CA" altLang="en-US" dirty="0">
                <a:latin typeface="Dax Offc Pro" pitchFamily="34" charset="0"/>
                <a:ea typeface="ＭＳ Ｐゴシック" pitchFamily="34" charset="-128"/>
                <a:cs typeface="Dax Offc Pro" pitchFamily="34" charset="0"/>
              </a:rPr>
              <a:t>This is a great quote-</a:t>
            </a:r>
            <a:r>
              <a:rPr lang="en-CA" altLang="en-US" baseline="0" dirty="0">
                <a:latin typeface="Dax Offc Pro" pitchFamily="34" charset="0"/>
                <a:ea typeface="ＭＳ Ｐゴシック" pitchFamily="34" charset="-128"/>
                <a:cs typeface="Dax Offc Pro" pitchFamily="34" charset="0"/>
              </a:rPr>
              <a:t> </a:t>
            </a:r>
            <a:r>
              <a:rPr lang="en-CA" altLang="en-US" u="sng" baseline="0" dirty="0">
                <a:latin typeface="Dax Offc Pro" pitchFamily="34" charset="0"/>
                <a:ea typeface="ＭＳ Ｐゴシック" pitchFamily="34" charset="-128"/>
                <a:cs typeface="Dax Offc Pro" pitchFamily="34" charset="0"/>
              </a:rPr>
              <a:t>“</a:t>
            </a:r>
            <a:r>
              <a:rPr lang="en-CA" altLang="en-US" u="sng" dirty="0">
                <a:latin typeface="Dax Offc Pro" pitchFamily="34" charset="0"/>
                <a:ea typeface="ＭＳ Ｐゴシック" pitchFamily="34" charset="-128"/>
                <a:cs typeface="Dax Offc Pro" pitchFamily="34" charset="0"/>
              </a:rPr>
              <a:t>Planning is bringing the future into the present so that you can do something about it now” </a:t>
            </a:r>
            <a:r>
              <a:rPr lang="en-CA" altLang="en-US" dirty="0">
                <a:latin typeface="Dax Offc Pro" pitchFamily="34" charset="0"/>
                <a:ea typeface="ＭＳ Ｐゴシック" pitchFamily="34" charset="-128"/>
                <a:cs typeface="Dax Offc Pro" pitchFamily="34" charset="0"/>
              </a:rPr>
              <a:t>and for Estate Planning this is very important, in order to leave a lasting legacy that distributes your assets according to your wishes, a well thought out estate plan is needed, and so you need to prepare today for that tomorrow.</a:t>
            </a:r>
          </a:p>
          <a:p>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7</a:t>
            </a:fld>
            <a:endParaRPr lang="en-US" dirty="0"/>
          </a:p>
        </p:txBody>
      </p:sp>
    </p:spTree>
    <p:extLst>
      <p:ext uri="{BB962C8B-B14F-4D97-AF65-F5344CB8AC3E}">
        <p14:creationId xmlns:p14="http://schemas.microsoft.com/office/powerpoint/2010/main" val="710535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having</a:t>
            </a:r>
            <a:r>
              <a:rPr lang="en-US" baseline="0" dirty="0"/>
              <a:t> a Will and POAs are important, t</a:t>
            </a:r>
            <a:r>
              <a:rPr lang="en-US" dirty="0"/>
              <a:t>hen why do so many people</a:t>
            </a:r>
            <a:r>
              <a:rPr lang="en-US" baseline="0" dirty="0"/>
              <a:t> </a:t>
            </a:r>
            <a:r>
              <a:rPr lang="en-US" dirty="0"/>
              <a:t>not have these documents if they are so important?” </a:t>
            </a:r>
          </a:p>
          <a:p>
            <a:endParaRPr lang="en-US" dirty="0"/>
          </a:p>
          <a:p>
            <a:r>
              <a:rPr lang="en-US" dirty="0"/>
              <a:t>Wills and POAs are important but not urgent – until something happens</a:t>
            </a:r>
          </a:p>
          <a:p>
            <a:endParaRPr lang="en-US" dirty="0"/>
          </a:p>
          <a:p>
            <a:r>
              <a:rPr lang="en-US" b="1" i="0" dirty="0"/>
              <a:t>[AUDIENCE</a:t>
            </a:r>
            <a:r>
              <a:rPr lang="en-US" b="1" i="0" baseline="0" dirty="0"/>
              <a:t> QUESTION]</a:t>
            </a:r>
            <a:endParaRPr lang="en-US" b="1" i="0" dirty="0"/>
          </a:p>
          <a:p>
            <a:endParaRPr lang="en-US" i="0" dirty="0"/>
          </a:p>
          <a:p>
            <a:r>
              <a:rPr lang="en-US" i="0" dirty="0"/>
              <a:t>what creates urgency for people to get these done?</a:t>
            </a:r>
          </a:p>
          <a:p>
            <a:r>
              <a:rPr lang="en-US" dirty="0"/>
              <a:t>…death of someone they know, a diagnosis – theirs or someone else’s,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One of things</a:t>
            </a:r>
            <a:r>
              <a:rPr lang="en-US" sz="1200" kern="1200" baseline="0" dirty="0">
                <a:solidFill>
                  <a:schemeClr val="tx1"/>
                </a:solidFill>
                <a:effectLst/>
                <a:latin typeface="Arial"/>
                <a:ea typeface="ＭＳ Ｐゴシック" charset="0"/>
                <a:cs typeface="ＭＳ Ｐゴシック" charset="0"/>
              </a:rPr>
              <a:t> that we </a:t>
            </a:r>
            <a:r>
              <a:rPr lang="en-US" sz="1200" kern="1200" dirty="0">
                <a:solidFill>
                  <a:schemeClr val="tx1"/>
                </a:solidFill>
                <a:effectLst/>
                <a:latin typeface="Arial"/>
                <a:ea typeface="ＭＳ Ｐゴシック" charset="0"/>
                <a:cs typeface="ＭＳ Ｐゴシック" charset="0"/>
              </a:rPr>
              <a:t>hear a lot about is: fear and superstition get in the way of doing the documents and what I mean by that is people have a fear that if they do them, it’s going to mean they die and so this is one of the things that we have to overcome.</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1. I always say to them that, you know, I guarantee to you doing the documents will not kill you and people always laugh about that, but the thing I do say is even though you have that fear, you have to move through it.</a:t>
            </a:r>
            <a:r>
              <a:rPr lang="en-US" sz="1200" kern="1200" baseline="0" dirty="0">
                <a:solidFill>
                  <a:schemeClr val="tx1"/>
                </a:solidFill>
                <a:effectLst/>
                <a:latin typeface="Arial"/>
                <a:ea typeface="ＭＳ Ｐゴシック" charset="0"/>
                <a:cs typeface="ＭＳ Ｐゴシック" charset="0"/>
              </a:rPr>
              <a:t>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Arial"/>
                <a:ea typeface="ＭＳ Ｐゴシック" charset="0"/>
                <a:cs typeface="ＭＳ Ｐゴシック" charset="0"/>
              </a:rPr>
              <a:t>2. </a:t>
            </a:r>
            <a:r>
              <a:rPr lang="en-US" sz="1200" kern="1200" dirty="0">
                <a:solidFill>
                  <a:schemeClr val="tx1"/>
                </a:solidFill>
                <a:effectLst/>
                <a:latin typeface="Arial"/>
                <a:ea typeface="ＭＳ Ｐゴシック" charset="0"/>
                <a:cs typeface="ＭＳ Ｐゴシック" charset="0"/>
              </a:rPr>
              <a:t>The other thing, is people don’t recognize the importance of having documents and they don’t recognize the implications of not having them and this is where your advisor can help you and empower you with the knowledge. The reason I am here today is so you all know how</a:t>
            </a:r>
            <a:r>
              <a:rPr lang="en-US" sz="1200" kern="1200" baseline="0" dirty="0">
                <a:solidFill>
                  <a:schemeClr val="tx1"/>
                </a:solidFill>
                <a:effectLst/>
                <a:latin typeface="Arial"/>
                <a:ea typeface="ＭＳ Ｐゴシック" charset="0"/>
                <a:cs typeface="ＭＳ Ｐゴシック" charset="0"/>
              </a:rPr>
              <a:t> important estate planning is.</a:t>
            </a:r>
            <a:endParaRPr lang="en-US" sz="1200"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3. And then the third thing is,</a:t>
            </a:r>
            <a:r>
              <a:rPr lang="en-US" sz="1200" kern="1200" baseline="0" dirty="0">
                <a:solidFill>
                  <a:schemeClr val="tx1"/>
                </a:solidFill>
                <a:effectLst/>
                <a:latin typeface="Arial"/>
                <a:ea typeface="ＭＳ Ｐゴシック" charset="0"/>
                <a:cs typeface="ＭＳ Ｐゴシック" charset="0"/>
              </a:rPr>
              <a:t> putting together estate plan also means having some serious conversations with your family and we all like to avoid this.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Arial"/>
                <a:ea typeface="ＭＳ Ｐゴシック" charset="0"/>
                <a:cs typeface="ＭＳ Ｐゴシック" charset="0"/>
              </a:rPr>
              <a:t>4. Fourth, </a:t>
            </a:r>
            <a:r>
              <a:rPr lang="en-US" sz="1200" kern="1200" dirty="0">
                <a:solidFill>
                  <a:schemeClr val="tx1"/>
                </a:solidFill>
                <a:effectLst/>
                <a:latin typeface="Arial"/>
                <a:ea typeface="ＭＳ Ｐゴシック" charset="0"/>
                <a:cs typeface="ＭＳ Ｐゴシック" charset="0"/>
              </a:rPr>
              <a:t>people don’t see this as urgent, so</a:t>
            </a:r>
            <a:r>
              <a:rPr lang="en-US" sz="1200" kern="1200" baseline="0" dirty="0">
                <a:solidFill>
                  <a:schemeClr val="tx1"/>
                </a:solidFill>
                <a:effectLst/>
                <a:latin typeface="Arial"/>
                <a:ea typeface="ＭＳ Ｐゴシック" charset="0"/>
                <a:cs typeface="ＭＳ Ｐゴシック" charset="0"/>
              </a:rPr>
              <a:t> we procrastinate</a:t>
            </a:r>
            <a:r>
              <a:rPr lang="en-US" sz="1200" kern="1200" dirty="0">
                <a:solidFill>
                  <a:schemeClr val="tx1"/>
                </a:solidFill>
                <a:effectLst/>
                <a:latin typeface="Arial"/>
                <a:ea typeface="ＭＳ Ｐゴシック" charset="0"/>
                <a:cs typeface="ＭＳ Ｐゴシック" charset="0"/>
              </a:rPr>
              <a:t>. People</a:t>
            </a:r>
            <a:r>
              <a:rPr lang="en-US" sz="1200" kern="1200" baseline="0" dirty="0">
                <a:solidFill>
                  <a:schemeClr val="tx1"/>
                </a:solidFill>
                <a:effectLst/>
                <a:latin typeface="Arial"/>
                <a:ea typeface="ＭＳ Ｐゴシック" charset="0"/>
                <a:cs typeface="ＭＳ Ｐゴシック" charset="0"/>
              </a:rPr>
              <a:t> </a:t>
            </a:r>
            <a:r>
              <a:rPr lang="en-US" sz="1200" kern="1200" dirty="0">
                <a:solidFill>
                  <a:schemeClr val="tx1"/>
                </a:solidFill>
                <a:effectLst/>
                <a:latin typeface="Arial"/>
                <a:ea typeface="ＭＳ Ｐゴシック" charset="0"/>
                <a:cs typeface="ＭＳ Ｐゴシック" charset="0"/>
              </a:rPr>
              <a:t>may see it as important, but they don’t see it as urgent. A good strategy to get past this is rather than scheduling a task for completing your estate plan, schedule time. Be it an hour a week for the next few weeks to </a:t>
            </a:r>
            <a:r>
              <a:rPr lang="en-US" sz="1200" kern="1200" baseline="0" dirty="0">
                <a:solidFill>
                  <a:schemeClr val="tx1"/>
                </a:solidFill>
                <a:effectLst/>
                <a:latin typeface="Arial"/>
                <a:ea typeface="ＭＳ Ｐゴシック" charset="0"/>
                <a:cs typeface="ＭＳ Ｐゴシック" charset="0"/>
              </a:rPr>
              <a:t>sit down with your advisor to get the ball rolling. </a:t>
            </a:r>
            <a:endParaRPr lang="en-US" sz="1200"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ＭＳ Ｐゴシック" charset="0"/>
              </a:rPr>
              <a:t>Work</a:t>
            </a:r>
            <a:r>
              <a:rPr lang="en-US" sz="1200" kern="1200" baseline="0" dirty="0">
                <a:solidFill>
                  <a:schemeClr val="tx1"/>
                </a:solidFill>
                <a:effectLst/>
                <a:latin typeface="Arial"/>
                <a:ea typeface="ＭＳ Ｐゴシック" charset="0"/>
                <a:cs typeface="ＭＳ Ｐゴシック" charset="0"/>
              </a:rPr>
              <a:t> with your advisor, lawyer, and tax consultant to work through the </a:t>
            </a:r>
            <a:r>
              <a:rPr lang="en-US" sz="1200" kern="1200" dirty="0">
                <a:solidFill>
                  <a:schemeClr val="tx1"/>
                </a:solidFill>
                <a:effectLst/>
                <a:latin typeface="Arial"/>
                <a:ea typeface="ＭＳ Ｐゴシック" charset="0"/>
                <a:cs typeface="ＭＳ Ｐゴシック" charset="0"/>
              </a:rPr>
              <a:t>practicalities of getting these documents done.</a:t>
            </a:r>
            <a:endParaRPr lang="en-US" dirty="0"/>
          </a:p>
          <a:p>
            <a:r>
              <a:rPr lang="en-US" dirty="0"/>
              <a:t>------------------------------------------</a:t>
            </a:r>
          </a:p>
          <a:p>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8</a:t>
            </a:fld>
            <a:endParaRPr lang="en-US" dirty="0"/>
          </a:p>
        </p:txBody>
      </p:sp>
    </p:spTree>
    <p:extLst>
      <p:ext uri="{BB962C8B-B14F-4D97-AF65-F5344CB8AC3E}">
        <p14:creationId xmlns:p14="http://schemas.microsoft.com/office/powerpoint/2010/main" val="1429850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CA" altLang="en-US" dirty="0">
                <a:latin typeface="Dax Offc Pro" pitchFamily="34" charset="0"/>
                <a:ea typeface="ＭＳ Ｐゴシック" pitchFamily="34" charset="-128"/>
                <a:cs typeface="Dax Offc Pro" pitchFamily="34" charset="0"/>
              </a:rPr>
              <a:t>Let’s now focus on the key elements of estate planning, and so the most effective estate plans start with…</a:t>
            </a:r>
          </a:p>
          <a:p>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9</a:t>
            </a:fld>
            <a:endParaRPr lang="en-US" dirty="0"/>
          </a:p>
        </p:txBody>
      </p:sp>
    </p:spTree>
    <p:extLst>
      <p:ext uri="{BB962C8B-B14F-4D97-AF65-F5344CB8AC3E}">
        <p14:creationId xmlns:p14="http://schemas.microsoft.com/office/powerpoint/2010/main" val="310249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sz="1000" dirty="0">
                <a:latin typeface="Dax Offc Pro" pitchFamily="34" charset="0"/>
                <a:ea typeface="ＭＳ Ｐゴシック" pitchFamily="34" charset="-128"/>
                <a:cs typeface="Dax Offc Pro" pitchFamily="34" charset="0"/>
              </a:rPr>
              <a:t>Determining your objectives.</a:t>
            </a:r>
          </a:p>
          <a:p>
            <a:r>
              <a:rPr lang="en-CA" altLang="en-US" sz="1000" dirty="0">
                <a:latin typeface="Dax Offc Pro" pitchFamily="34" charset="0"/>
                <a:ea typeface="ＭＳ Ｐゴシック" pitchFamily="34" charset="-128"/>
                <a:cs typeface="Dax Offc Pro" pitchFamily="34" charset="0"/>
              </a:rPr>
              <a:t>Rather than focussing on what you own, consider asking yourself the bigger question: </a:t>
            </a:r>
            <a:r>
              <a:rPr lang="en-CA" altLang="en-US" sz="1000" u="sng" dirty="0">
                <a:latin typeface="Dax Offc Pro" pitchFamily="34" charset="0"/>
                <a:ea typeface="ＭＳ Ｐゴシック" pitchFamily="34" charset="-128"/>
                <a:cs typeface="Dax Offc Pro" pitchFamily="34" charset="0"/>
              </a:rPr>
              <a:t>What do I want what I have to achieve?</a:t>
            </a:r>
            <a:r>
              <a:rPr lang="en-CA" altLang="en-US" sz="1000" dirty="0">
                <a:latin typeface="Dax Offc Pro" pitchFamily="34" charset="0"/>
                <a:ea typeface="ＭＳ Ｐゴシック" pitchFamily="34" charset="-128"/>
                <a:cs typeface="Dax Offc Pro" pitchFamily="34" charset="0"/>
              </a:rPr>
              <a:t> Determining your objectives for your wealth can begin by asking 3 supporting questions:</a:t>
            </a:r>
          </a:p>
          <a:p>
            <a:endParaRPr lang="en-CA" altLang="en-US" sz="1000" dirty="0">
              <a:latin typeface="Dax Offc Pro" pitchFamily="34" charset="0"/>
              <a:ea typeface="ＭＳ Ｐゴシック" pitchFamily="34" charset="-128"/>
              <a:cs typeface="Dax Offc Pro" pitchFamily="34" charset="0"/>
            </a:endParaRPr>
          </a:p>
          <a:p>
            <a:pPr>
              <a:buFontTx/>
              <a:buAutoNum type="arabicPeriod"/>
            </a:pPr>
            <a:r>
              <a:rPr lang="en-CA" altLang="en-US" sz="1000" dirty="0">
                <a:latin typeface="Dax Offc Pro" pitchFamily="34" charset="0"/>
                <a:ea typeface="ＭＳ Ｐゴシック" pitchFamily="34" charset="-128"/>
                <a:cs typeface="Dax Offc Pro" pitchFamily="34" charset="0"/>
              </a:rPr>
              <a:t>What do I want to achieve? </a:t>
            </a:r>
          </a:p>
          <a:p>
            <a:pPr>
              <a:buFontTx/>
              <a:buAutoNum type="arabicPeriod"/>
            </a:pPr>
            <a:r>
              <a:rPr lang="en-CA" altLang="en-US" sz="1000" dirty="0">
                <a:latin typeface="Dax Offc Pro" pitchFamily="34" charset="0"/>
                <a:ea typeface="ＭＳ Ｐゴシック" pitchFamily="34" charset="-128"/>
                <a:cs typeface="Dax Offc Pro" pitchFamily="34" charset="0"/>
              </a:rPr>
              <a:t>What do I want to preserve?</a:t>
            </a:r>
          </a:p>
          <a:p>
            <a:pPr>
              <a:buFontTx/>
              <a:buAutoNum type="arabicPeriod"/>
            </a:pPr>
            <a:r>
              <a:rPr lang="en-CA" altLang="en-US" sz="1000" dirty="0">
                <a:latin typeface="Dax Offc Pro" pitchFamily="34" charset="0"/>
                <a:ea typeface="ＭＳ Ｐゴシック" pitchFamily="34" charset="-128"/>
                <a:cs typeface="Dax Offc Pro" pitchFamily="34" charset="0"/>
              </a:rPr>
              <a:t>What do I want to avoid?</a:t>
            </a:r>
          </a:p>
          <a:p>
            <a:endParaRPr lang="en-CA" sz="1000"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10</a:t>
            </a:fld>
            <a:endParaRPr lang="en-US" dirty="0"/>
          </a:p>
        </p:txBody>
      </p:sp>
    </p:spTree>
    <p:extLst>
      <p:ext uri="{BB962C8B-B14F-4D97-AF65-F5344CB8AC3E}">
        <p14:creationId xmlns:p14="http://schemas.microsoft.com/office/powerpoint/2010/main" val="3023950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Master 1">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9"/>
          <p:cNvSpPr>
            <a:spLocks noChangeShapeType="1"/>
          </p:cNvSpPr>
          <p:nvPr userDrawn="1"/>
        </p:nvSpPr>
        <p:spPr bwMode="auto">
          <a:xfrm>
            <a:off x="457200" y="3048000"/>
            <a:ext cx="82296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ctrTitle"/>
          </p:nvPr>
        </p:nvSpPr>
        <p:spPr>
          <a:xfrm>
            <a:off x="457200" y="1219201"/>
            <a:ext cx="8229600" cy="1523999"/>
          </a:xfrm>
        </p:spPr>
        <p:txBody>
          <a:bodyPr anchor="b"/>
          <a:lstStyle>
            <a:lvl1pPr>
              <a:defRPr sz="4200" b="0">
                <a:solidFill>
                  <a:srgbClr val="0079C1"/>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457200" y="3352799"/>
            <a:ext cx="5943600" cy="838201"/>
          </a:xfrm>
        </p:spPr>
        <p:txBody>
          <a:bodyPr/>
          <a:lstStyle>
            <a:lvl1pPr marL="0" indent="0" algn="l">
              <a:spcBef>
                <a:spcPts val="0"/>
              </a:spcBef>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Date Placeholder 3"/>
          <p:cNvSpPr>
            <a:spLocks noGrp="1"/>
          </p:cNvSpPr>
          <p:nvPr>
            <p:ph type="dt" sz="half" idx="10"/>
          </p:nvPr>
        </p:nvSpPr>
        <p:spPr>
          <a:xfrm>
            <a:off x="6400800" y="5854700"/>
            <a:ext cx="2286000" cy="501650"/>
          </a:xfrm>
          <a:prstGeom prst="rect">
            <a:avLst/>
          </a:prstGeom>
        </p:spPr>
        <p:txBody>
          <a:bodyPr lIns="0" tIns="0" rIns="0" bIns="0" anchor="ctr" anchorCtr="0"/>
          <a:lstStyle>
            <a:lvl1pPr algn="r" fontAlgn="auto">
              <a:spcBef>
                <a:spcPts val="0"/>
              </a:spcBef>
              <a:spcAft>
                <a:spcPts val="0"/>
              </a:spcAft>
              <a:defRPr sz="1200">
                <a:solidFill>
                  <a:srgbClr val="FFFFFF"/>
                </a:solidFill>
                <a:latin typeface="Arial"/>
                <a:ea typeface="+mn-ea"/>
                <a:cs typeface="Arial"/>
              </a:defRPr>
            </a:lvl1pPr>
          </a:lstStyle>
          <a:p>
            <a:pPr>
              <a:defRPr/>
            </a:pPr>
            <a:endParaRPr lang="en-US" dirty="0"/>
          </a:p>
        </p:txBody>
      </p:sp>
    </p:spTree>
    <p:extLst>
      <p:ext uri="{BB962C8B-B14F-4D97-AF65-F5344CB8AC3E}">
        <p14:creationId xmlns:p14="http://schemas.microsoft.com/office/powerpoint/2010/main" val="1772325699"/>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Large 1-col">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6"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8267" y="0"/>
            <a:ext cx="8229600" cy="914400"/>
          </a:xfrm>
        </p:spPr>
        <p:txBody>
          <a:bodyPr/>
          <a:lstStyle>
            <a:lvl1pPr>
              <a:defRPr b="0">
                <a:solidFill>
                  <a:srgbClr val="0079C1"/>
                </a:solidFill>
              </a:defRPr>
            </a:lvl1pPr>
          </a:lstStyle>
          <a:p>
            <a:r>
              <a:rPr lang="en-US" dirty="0"/>
              <a:t>Click to edit Master title style</a:t>
            </a:r>
          </a:p>
        </p:txBody>
      </p:sp>
      <p:sp>
        <p:nvSpPr>
          <p:cNvPr id="8" name="Slide Number Placeholder 5"/>
          <p:cNvSpPr>
            <a:spLocks noGrp="1"/>
          </p:cNvSpPr>
          <p:nvPr>
            <p:ph type="sldNum" sz="quarter" idx="11"/>
          </p:nvPr>
        </p:nvSpPr>
        <p:spPr/>
        <p:txBody>
          <a:bodyPr/>
          <a:lstStyle>
            <a:lvl1pPr>
              <a:defRPr/>
            </a:lvl1pPr>
          </a:lstStyle>
          <a:p>
            <a:pPr>
              <a:defRPr/>
            </a:pPr>
            <a:fld id="{A8C2AA5B-A104-014F-B9FD-226CAFC3787C}" type="slidenum">
              <a:rPr lang="en-US"/>
              <a:pPr>
                <a:defRPr/>
              </a:pPr>
              <a:t>‹#›</a:t>
            </a:fld>
            <a:endParaRPr lang="en-US" dirty="0"/>
          </a:p>
        </p:txBody>
      </p:sp>
      <p:sp>
        <p:nvSpPr>
          <p:cNvPr id="10" name="Content Placeholder 2"/>
          <p:cNvSpPr>
            <a:spLocks noGrp="1"/>
          </p:cNvSpPr>
          <p:nvPr>
            <p:ph idx="12"/>
          </p:nvPr>
        </p:nvSpPr>
        <p:spPr>
          <a:xfrm>
            <a:off x="457200" y="1143000"/>
            <a:ext cx="8229600" cy="4983163"/>
          </a:xfrm>
        </p:spPr>
        <p:txBody>
          <a:bodyPr/>
          <a:lstStyle>
            <a:lvl1pPr>
              <a:spcAft>
                <a:spcPts val="0"/>
              </a:spcAft>
              <a:defRPr/>
            </a:lvl1pPr>
            <a:lvl2pPr marL="233363" indent="-233363">
              <a:defRPr/>
            </a:lvl2pPr>
            <a:lvl5pPr marL="1143000" indent="-225425">
              <a:buFont typeface="Lucida Grande"/>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7792095"/>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7"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143000"/>
            <a:ext cx="3962400" cy="4983163"/>
          </a:xfrm>
        </p:spPr>
        <p:txBody>
          <a:bodyPr/>
          <a:lstStyle>
            <a:lvl1pPr>
              <a:spcAft>
                <a:spcPts val="0"/>
              </a:spcAft>
              <a:defRPr/>
            </a:lvl1pPr>
            <a:lvl5pPr marL="1143000" indent="-225425">
              <a:buFont typeface="Lucida Grande"/>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724400" y="1144710"/>
            <a:ext cx="3962400" cy="4983163"/>
          </a:xfrm>
        </p:spPr>
        <p:txBody>
          <a:bodyPr/>
          <a:lstStyle>
            <a:lvl1pPr>
              <a:spcAft>
                <a:spcPts val="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14"/>
          </p:nvPr>
        </p:nvSpPr>
        <p:spPr>
          <a:xfrm>
            <a:off x="4572000" y="6248400"/>
            <a:ext cx="3657600" cy="609600"/>
          </a:xfrm>
          <a:prstGeom prst="rect">
            <a:avLst/>
          </a:prstGeom>
        </p:spPr>
        <p:txBody>
          <a:bodyPr/>
          <a:lstStyle>
            <a:lvl1pPr>
              <a:defRPr/>
            </a:lvl1pPr>
          </a:lstStyle>
          <a:p>
            <a:pPr>
              <a:defRPr/>
            </a:pPr>
            <a:endParaRPr lang="en-US" dirty="0"/>
          </a:p>
        </p:txBody>
      </p:sp>
      <p:sp>
        <p:nvSpPr>
          <p:cNvPr id="9" name="Slide Number Placeholder 5"/>
          <p:cNvSpPr>
            <a:spLocks noGrp="1"/>
          </p:cNvSpPr>
          <p:nvPr>
            <p:ph type="sldNum" sz="quarter" idx="15"/>
          </p:nvPr>
        </p:nvSpPr>
        <p:spPr/>
        <p:txBody>
          <a:bodyPr/>
          <a:lstStyle>
            <a:lvl1pPr>
              <a:defRPr/>
            </a:lvl1pPr>
          </a:lstStyle>
          <a:p>
            <a:pPr>
              <a:defRPr/>
            </a:pPr>
            <a:fld id="{320EE510-2E62-1E45-9630-6AC99934625F}" type="slidenum">
              <a:rPr lang="en-US"/>
              <a:pPr>
                <a:defRPr/>
              </a:pPr>
              <a:t>‹#›</a:t>
            </a:fld>
            <a:endParaRPr lang="en-US" dirty="0"/>
          </a:p>
        </p:txBody>
      </p:sp>
    </p:spTree>
    <p:extLst>
      <p:ext uri="{BB962C8B-B14F-4D97-AF65-F5344CB8AC3E}">
        <p14:creationId xmlns:p14="http://schemas.microsoft.com/office/powerpoint/2010/main" val="1899988150"/>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6"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700"/>
              </a:spcBef>
              <a:spcAft>
                <a:spcPts val="0"/>
              </a:spcAft>
              <a:buNone/>
              <a:defRPr sz="1400" b="1">
                <a:solidFill>
                  <a:schemeClr val="accent1"/>
                </a:solidFill>
              </a:defRPr>
            </a:lvl1pPr>
            <a:lvl2pPr marL="458788" indent="-233363">
              <a:spcBef>
                <a:spcPts val="700"/>
              </a:spcBef>
              <a:buFont typeface="Arial"/>
              <a:buChar char="•"/>
              <a:defRPr sz="1400"/>
            </a:lvl2pPr>
            <a:lvl3pPr marL="684213" indent="-225425">
              <a:spcBef>
                <a:spcPts val="600"/>
              </a:spcBef>
              <a:buFont typeface="Lucida Grande"/>
              <a:buChar char="–"/>
              <a:defRPr sz="1200"/>
            </a:lvl3pPr>
            <a:lvl4pPr marL="917575" indent="-233363">
              <a:spcBef>
                <a:spcPts val="600"/>
              </a:spcBef>
              <a:buFont typeface="Arial"/>
              <a:buChar char="•"/>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10"/>
          </p:nvPr>
        </p:nvSpPr>
        <p:spPr>
          <a:xfrm>
            <a:off x="4572000" y="6248400"/>
            <a:ext cx="3657600" cy="609600"/>
          </a:xfrm>
          <a:prstGeom prst="rect">
            <a:avLst/>
          </a:prstGeom>
        </p:spPr>
        <p:txBody>
          <a:bodyPr/>
          <a:lstStyle>
            <a:lvl1pPr>
              <a:defRPr/>
            </a:lvl1pPr>
          </a:lstStyle>
          <a:p>
            <a:pPr>
              <a:defRPr/>
            </a:pP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55C97D10-958B-6349-A5C2-733675F92264}" type="slidenum">
              <a:rPr lang="en-US"/>
              <a:pPr>
                <a:defRPr/>
              </a:pPr>
              <a:t>‹#›</a:t>
            </a:fld>
            <a:endParaRPr lang="en-US" dirty="0"/>
          </a:p>
        </p:txBody>
      </p:sp>
    </p:spTree>
    <p:extLst>
      <p:ext uri="{BB962C8B-B14F-4D97-AF65-F5344CB8AC3E}">
        <p14:creationId xmlns:p14="http://schemas.microsoft.com/office/powerpoint/2010/main" val="976465653"/>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7"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143000"/>
            <a:ext cx="3962400" cy="4983163"/>
          </a:xfrm>
        </p:spPr>
        <p:txBody>
          <a:bodyPr/>
          <a:lstStyle>
            <a:lvl1pPr>
              <a:spcBef>
                <a:spcPts val="700"/>
              </a:spcBef>
              <a:spcAft>
                <a:spcPts val="400"/>
              </a:spcAft>
              <a:defRPr sz="1400"/>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p:nvPr>
        </p:nvSpPr>
        <p:spPr>
          <a:xfrm>
            <a:off x="4713944" y="1143000"/>
            <a:ext cx="3962400" cy="4983163"/>
          </a:xfrm>
        </p:spPr>
        <p:txBody>
          <a:bodyPr/>
          <a:lstStyle>
            <a:lvl1pPr>
              <a:spcBef>
                <a:spcPts val="700"/>
              </a:spcBef>
              <a:spcAft>
                <a:spcPts val="400"/>
              </a:spcAft>
              <a:defRPr sz="1400"/>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14"/>
          </p:nvPr>
        </p:nvSpPr>
        <p:spPr>
          <a:xfrm>
            <a:off x="4572000" y="6248400"/>
            <a:ext cx="3657600" cy="609600"/>
          </a:xfrm>
          <a:prstGeom prst="rect">
            <a:avLst/>
          </a:prstGeom>
        </p:spPr>
        <p:txBody>
          <a:bodyPr/>
          <a:lstStyle>
            <a:lvl1pPr>
              <a:defRPr/>
            </a:lvl1pPr>
          </a:lstStyle>
          <a:p>
            <a:pPr>
              <a:defRPr/>
            </a:pPr>
            <a:endParaRPr lang="en-US" dirty="0"/>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Tree>
    <p:extLst>
      <p:ext uri="{BB962C8B-B14F-4D97-AF65-F5344CB8AC3E}">
        <p14:creationId xmlns:p14="http://schemas.microsoft.com/office/powerpoint/2010/main" val="4130321728"/>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os 2 per slide">
    <p:spTree>
      <p:nvGrpSpPr>
        <p:cNvPr id="1" name=""/>
        <p:cNvGrpSpPr/>
        <p:nvPr/>
      </p:nvGrpSpPr>
      <p:grpSpPr>
        <a:xfrm>
          <a:off x="0" y="0"/>
          <a:ext cx="0" cy="0"/>
          <a:chOff x="0" y="0"/>
          <a:chExt cx="0" cy="0"/>
        </a:xfrm>
      </p:grpSpPr>
      <p:sp>
        <p:nvSpPr>
          <p:cNvPr id="21" name="Content Placeholder 2"/>
          <p:cNvSpPr>
            <a:spLocks noGrp="1"/>
          </p:cNvSpPr>
          <p:nvPr>
            <p:ph idx="19" hasCustomPrompt="1"/>
          </p:nvPr>
        </p:nvSpPr>
        <p:spPr>
          <a:xfrm>
            <a:off x="457200" y="5096520"/>
            <a:ext cx="1691979" cy="83820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marL="0" indent="0">
              <a:spcBef>
                <a:spcPts val="0"/>
              </a:spcBef>
              <a:spcAft>
                <a:spcPts val="0"/>
              </a:spcAft>
              <a:buNone/>
              <a:defRPr sz="900" b="1">
                <a:solidFill>
                  <a:schemeClr val="accent1"/>
                </a:solidFill>
              </a:defRPr>
            </a:lvl4pPr>
            <a:lvl5pPr marL="3175" indent="0">
              <a:spcBef>
                <a:spcPts val="0"/>
              </a:spcBef>
              <a:spcAft>
                <a:spcPts val="600"/>
              </a:spcAft>
              <a:buNone/>
              <a:defRPr sz="900" baseline="0">
                <a:solidFill>
                  <a:schemeClr val="accent1"/>
                </a:solidFill>
              </a:defRPr>
            </a:lvl5pPr>
            <a:lvl6pPr marL="3175" indent="0">
              <a:spcBef>
                <a:spcPts val="0"/>
              </a:spcBef>
              <a:spcAft>
                <a:spcPts val="0"/>
              </a:spcAft>
              <a:buNone/>
              <a:defRPr sz="900"/>
            </a:lvl6pPr>
          </a:lstStyle>
          <a:p>
            <a:pPr lvl="3"/>
            <a:r>
              <a:rPr lang="en-US" dirty="0"/>
              <a:t>Name</a:t>
            </a:r>
          </a:p>
          <a:p>
            <a:pPr lvl="4"/>
            <a:r>
              <a:rPr lang="en-US" dirty="0"/>
              <a:t>Title</a:t>
            </a:r>
          </a:p>
          <a:p>
            <a:pPr lvl="5"/>
            <a:r>
              <a:rPr lang="en-US" dirty="0"/>
              <a:t>Direct: XXX-XXX-XXXX</a:t>
            </a:r>
          </a:p>
          <a:p>
            <a:pPr lvl="5"/>
            <a:r>
              <a:rPr lang="en-US" dirty="0" err="1"/>
              <a:t>first.last@bmo.com</a:t>
            </a:r>
            <a:endParaRPr lang="en-US" dirty="0"/>
          </a:p>
        </p:txBody>
      </p:sp>
      <p:sp>
        <p:nvSpPr>
          <p:cNvPr id="22" name="Picture Placeholder 16"/>
          <p:cNvSpPr>
            <a:spLocks noGrp="1"/>
          </p:cNvSpPr>
          <p:nvPr>
            <p:ph type="pic" sz="quarter" idx="20"/>
          </p:nvPr>
        </p:nvSpPr>
        <p:spPr>
          <a:xfrm>
            <a:off x="457200" y="3572519"/>
            <a:ext cx="965200" cy="1447800"/>
          </a:xfrm>
        </p:spPr>
        <p:txBody>
          <a:bodyPr anchor="ctr"/>
          <a:lstStyle>
            <a:lvl1pPr algn="ctr">
              <a:defRPr sz="1100" b="0"/>
            </a:lvl1pPr>
          </a:lstStyle>
          <a:p>
            <a:endParaRPr lang="en-US" dirty="0"/>
          </a:p>
        </p:txBody>
      </p:sp>
      <p:sp>
        <p:nvSpPr>
          <p:cNvPr id="20" name="Content Placeholder 2"/>
          <p:cNvSpPr>
            <a:spLocks noGrp="1"/>
          </p:cNvSpPr>
          <p:nvPr>
            <p:ph idx="18" hasCustomPrompt="1"/>
          </p:nvPr>
        </p:nvSpPr>
        <p:spPr>
          <a:xfrm>
            <a:off x="457200" y="2590801"/>
            <a:ext cx="1691979" cy="83820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marL="0" indent="0">
              <a:spcBef>
                <a:spcPts val="0"/>
              </a:spcBef>
              <a:spcAft>
                <a:spcPts val="0"/>
              </a:spcAft>
              <a:buNone/>
              <a:defRPr sz="900" b="1">
                <a:solidFill>
                  <a:schemeClr val="accent1"/>
                </a:solidFill>
              </a:defRPr>
            </a:lvl4pPr>
            <a:lvl5pPr marL="3175" indent="0">
              <a:spcBef>
                <a:spcPts val="0"/>
              </a:spcBef>
              <a:spcAft>
                <a:spcPts val="600"/>
              </a:spcAft>
              <a:buNone/>
              <a:defRPr sz="900" baseline="0">
                <a:solidFill>
                  <a:schemeClr val="accent1"/>
                </a:solidFill>
              </a:defRPr>
            </a:lvl5pPr>
            <a:lvl6pPr marL="3175" indent="0">
              <a:spcBef>
                <a:spcPts val="0"/>
              </a:spcBef>
              <a:spcAft>
                <a:spcPts val="0"/>
              </a:spcAft>
              <a:buNone/>
              <a:defRPr sz="900"/>
            </a:lvl6pPr>
          </a:lstStyle>
          <a:p>
            <a:pPr lvl="3"/>
            <a:r>
              <a:rPr lang="en-US" dirty="0"/>
              <a:t>Name</a:t>
            </a:r>
          </a:p>
          <a:p>
            <a:pPr lvl="4"/>
            <a:r>
              <a:rPr lang="en-US" dirty="0"/>
              <a:t>Title</a:t>
            </a:r>
          </a:p>
          <a:p>
            <a:pPr lvl="5"/>
            <a:r>
              <a:rPr lang="en-US" dirty="0"/>
              <a:t>Direct: XXX-XXX-XXXX</a:t>
            </a:r>
          </a:p>
          <a:p>
            <a:pPr lvl="5"/>
            <a:r>
              <a:rPr lang="en-US" dirty="0" err="1"/>
              <a:t>first.last@bmo.com</a:t>
            </a:r>
            <a:endParaRPr lang="en-US" dirty="0"/>
          </a:p>
        </p:txBody>
      </p:sp>
      <p:sp>
        <p:nvSpPr>
          <p:cNvPr id="19" name="Content Placeholder 2"/>
          <p:cNvSpPr>
            <a:spLocks noGrp="1"/>
          </p:cNvSpPr>
          <p:nvPr>
            <p:ph idx="17"/>
          </p:nvPr>
        </p:nvSpPr>
        <p:spPr>
          <a:xfrm>
            <a:off x="2281393" y="3572519"/>
            <a:ext cx="6405408" cy="2362201"/>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a:spcBef>
                <a:spcPts val="600"/>
              </a:spcBef>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p:txBody>
      </p:sp>
      <p:sp>
        <p:nvSpPr>
          <p:cNvPr id="17" name="Picture Placeholder 16"/>
          <p:cNvSpPr>
            <a:spLocks noGrp="1"/>
          </p:cNvSpPr>
          <p:nvPr>
            <p:ph type="pic" sz="quarter" idx="16"/>
          </p:nvPr>
        </p:nvSpPr>
        <p:spPr>
          <a:xfrm>
            <a:off x="457200" y="1066800"/>
            <a:ext cx="965200" cy="1447800"/>
          </a:xfrm>
        </p:spPr>
        <p:txBody>
          <a:bodyPr anchor="ctr"/>
          <a:lstStyle>
            <a:lvl1pPr algn="ctr">
              <a:defRPr sz="1100" b="0"/>
            </a:lvl1pPr>
          </a:lstStyle>
          <a:p>
            <a:endParaRPr lang="en-US" dirty="0"/>
          </a:p>
        </p:txBody>
      </p:sp>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7"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2281393" y="1066800"/>
            <a:ext cx="6405408" cy="2362201"/>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a:spcBef>
                <a:spcPts val="600"/>
              </a:spcBef>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p:txBody>
      </p:sp>
      <p:sp>
        <p:nvSpPr>
          <p:cNvPr id="8" name="Footer Placeholder 4"/>
          <p:cNvSpPr>
            <a:spLocks noGrp="1"/>
          </p:cNvSpPr>
          <p:nvPr>
            <p:ph type="ftr" sz="quarter" idx="14"/>
          </p:nvPr>
        </p:nvSpPr>
        <p:spPr>
          <a:xfrm>
            <a:off x="4572000" y="6248400"/>
            <a:ext cx="3657600" cy="609600"/>
          </a:xfrm>
          <a:prstGeom prst="rect">
            <a:avLst/>
          </a:prstGeom>
        </p:spPr>
        <p:txBody>
          <a:bodyPr/>
          <a:lstStyle>
            <a:lvl1pPr>
              <a:defRPr/>
            </a:lvl1pPr>
          </a:lstStyle>
          <a:p>
            <a:pPr>
              <a:defRPr/>
            </a:pPr>
            <a:endParaRPr lang="en-US" dirty="0"/>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Tree>
    <p:extLst>
      <p:ext uri="{BB962C8B-B14F-4D97-AF65-F5344CB8AC3E}">
        <p14:creationId xmlns:p14="http://schemas.microsoft.com/office/powerpoint/2010/main" val="1630702422"/>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ios 1 per slide">
    <p:spTree>
      <p:nvGrpSpPr>
        <p:cNvPr id="1" name=""/>
        <p:cNvGrpSpPr/>
        <p:nvPr/>
      </p:nvGrpSpPr>
      <p:grpSpPr>
        <a:xfrm>
          <a:off x="0" y="0"/>
          <a:ext cx="0" cy="0"/>
          <a:chOff x="0" y="0"/>
          <a:chExt cx="0" cy="0"/>
        </a:xfrm>
      </p:grpSpPr>
      <p:sp>
        <p:nvSpPr>
          <p:cNvPr id="20" name="Content Placeholder 2"/>
          <p:cNvSpPr>
            <a:spLocks noGrp="1"/>
          </p:cNvSpPr>
          <p:nvPr>
            <p:ph idx="18" hasCustomPrompt="1"/>
          </p:nvPr>
        </p:nvSpPr>
        <p:spPr>
          <a:xfrm>
            <a:off x="457200" y="2590801"/>
            <a:ext cx="1691979" cy="83820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marL="0" indent="0">
              <a:spcBef>
                <a:spcPts val="0"/>
              </a:spcBef>
              <a:spcAft>
                <a:spcPts val="0"/>
              </a:spcAft>
              <a:buNone/>
              <a:defRPr sz="900" b="1">
                <a:solidFill>
                  <a:schemeClr val="accent1"/>
                </a:solidFill>
              </a:defRPr>
            </a:lvl4pPr>
            <a:lvl5pPr marL="3175" indent="0">
              <a:spcBef>
                <a:spcPts val="0"/>
              </a:spcBef>
              <a:spcAft>
                <a:spcPts val="600"/>
              </a:spcAft>
              <a:buNone/>
              <a:defRPr sz="900" baseline="0">
                <a:solidFill>
                  <a:schemeClr val="accent1"/>
                </a:solidFill>
              </a:defRPr>
            </a:lvl5pPr>
            <a:lvl6pPr marL="3175" indent="0">
              <a:spcBef>
                <a:spcPts val="0"/>
              </a:spcBef>
              <a:spcAft>
                <a:spcPts val="0"/>
              </a:spcAft>
              <a:buNone/>
              <a:defRPr sz="900"/>
            </a:lvl6pPr>
          </a:lstStyle>
          <a:p>
            <a:pPr lvl="3"/>
            <a:r>
              <a:rPr lang="en-US" dirty="0"/>
              <a:t>Name</a:t>
            </a:r>
          </a:p>
          <a:p>
            <a:pPr lvl="4"/>
            <a:r>
              <a:rPr lang="en-US" dirty="0"/>
              <a:t>Title</a:t>
            </a:r>
          </a:p>
          <a:p>
            <a:pPr lvl="5"/>
            <a:r>
              <a:rPr lang="en-US" dirty="0"/>
              <a:t>Direct: XXX-XXX-XXXX</a:t>
            </a:r>
          </a:p>
          <a:p>
            <a:pPr lvl="5"/>
            <a:r>
              <a:rPr lang="en-US" dirty="0" err="1"/>
              <a:t>first.last@bmo.com</a:t>
            </a:r>
            <a:endParaRPr lang="en-US" dirty="0"/>
          </a:p>
        </p:txBody>
      </p:sp>
      <p:sp>
        <p:nvSpPr>
          <p:cNvPr id="17" name="Picture Placeholder 16"/>
          <p:cNvSpPr>
            <a:spLocks noGrp="1"/>
          </p:cNvSpPr>
          <p:nvPr>
            <p:ph type="pic" sz="quarter" idx="16"/>
          </p:nvPr>
        </p:nvSpPr>
        <p:spPr>
          <a:xfrm>
            <a:off x="457200" y="1066800"/>
            <a:ext cx="965200" cy="1447800"/>
          </a:xfrm>
        </p:spPr>
        <p:txBody>
          <a:bodyPr anchor="ctr"/>
          <a:lstStyle>
            <a:lvl1pPr algn="ctr">
              <a:defRPr sz="1100" b="0"/>
            </a:lvl1pPr>
          </a:lstStyle>
          <a:p>
            <a:endParaRPr lang="en-US" dirty="0"/>
          </a:p>
        </p:txBody>
      </p:sp>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7"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2281393" y="1066800"/>
            <a:ext cx="6405408" cy="497197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a:spcBef>
                <a:spcPts val="600"/>
              </a:spcBef>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p:txBody>
      </p:sp>
      <p:sp>
        <p:nvSpPr>
          <p:cNvPr id="8" name="Footer Placeholder 4"/>
          <p:cNvSpPr>
            <a:spLocks noGrp="1"/>
          </p:cNvSpPr>
          <p:nvPr>
            <p:ph type="ftr" sz="quarter" idx="14"/>
          </p:nvPr>
        </p:nvSpPr>
        <p:spPr>
          <a:xfrm>
            <a:off x="4572000" y="6248400"/>
            <a:ext cx="3657600" cy="609600"/>
          </a:xfrm>
          <a:prstGeom prst="rect">
            <a:avLst/>
          </a:prstGeom>
        </p:spPr>
        <p:txBody>
          <a:bodyPr/>
          <a:lstStyle>
            <a:lvl1pPr>
              <a:defRPr/>
            </a:lvl1pPr>
          </a:lstStyle>
          <a:p>
            <a:pPr>
              <a:defRPr/>
            </a:pPr>
            <a:endParaRPr lang="en-US" dirty="0"/>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Tree>
    <p:extLst>
      <p:ext uri="{BB962C8B-B14F-4D97-AF65-F5344CB8AC3E}">
        <p14:creationId xmlns:p14="http://schemas.microsoft.com/office/powerpoint/2010/main" val="2047845550"/>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ategory text w strapline">
    <p:spTree>
      <p:nvGrpSpPr>
        <p:cNvPr id="1" name=""/>
        <p:cNvGrpSpPr/>
        <p:nvPr/>
      </p:nvGrpSpPr>
      <p:grpSpPr>
        <a:xfrm>
          <a:off x="0" y="0"/>
          <a:ext cx="0" cy="0"/>
          <a:chOff x="0" y="0"/>
          <a:chExt cx="0" cy="0"/>
        </a:xfrm>
      </p:grpSpPr>
      <p:sp>
        <p:nvSpPr>
          <p:cNvPr id="27" name="Content Placeholder 2"/>
          <p:cNvSpPr>
            <a:spLocks noGrp="1"/>
          </p:cNvSpPr>
          <p:nvPr>
            <p:ph idx="23" hasCustomPrompt="1"/>
          </p:nvPr>
        </p:nvSpPr>
        <p:spPr>
          <a:xfrm>
            <a:off x="457200" y="5562600"/>
            <a:ext cx="8229600" cy="501650"/>
          </a:xfrm>
        </p:spPr>
        <p:txBody>
          <a:bodyPr/>
          <a:lstStyle>
            <a:lvl1pPr>
              <a:spcBef>
                <a:spcPts val="700"/>
              </a:spcBef>
              <a:spcAft>
                <a:spcPts val="400"/>
              </a:spcAft>
              <a:defRPr sz="1400">
                <a:solidFill>
                  <a:schemeClr val="bg1"/>
                </a:solidFill>
              </a:defRPr>
            </a:lvl1pPr>
            <a:lvl2pPr marL="63500" indent="0" algn="ctr">
              <a:spcBef>
                <a:spcPts val="500"/>
              </a:spcBef>
              <a:spcAft>
                <a:spcPts val="0"/>
              </a:spcAft>
              <a:buNone/>
              <a:defRPr sz="1400" b="0">
                <a:solidFill>
                  <a:schemeClr val="accent1"/>
                </a:solidFill>
              </a:defRPr>
            </a:lvl2pPr>
            <a:lvl3pPr marL="230188" indent="-115888" algn="ctr">
              <a:spcBef>
                <a:spcPts val="500"/>
              </a:spcBef>
              <a:spcAft>
                <a:spcPts val="0"/>
              </a:spcAft>
              <a:buFont typeface="Arial"/>
              <a:buChar char="•"/>
              <a:defRPr sz="1400" b="0">
                <a:solidFill>
                  <a:schemeClr val="accent1"/>
                </a:solidFill>
              </a:defRPr>
            </a:lvl3pPr>
            <a:lvl4pPr marL="455613" indent="-119063" algn="ctr">
              <a:spcBef>
                <a:spcPts val="500"/>
              </a:spcBef>
              <a:spcAft>
                <a:spcPts val="0"/>
              </a:spcAft>
              <a:buFont typeface="Lucida Grande"/>
              <a:buChar char="–"/>
              <a:defRPr sz="1400" b="0">
                <a:solidFill>
                  <a:schemeClr val="accent1"/>
                </a:solidFill>
              </a:defRPr>
            </a:lvl4pPr>
            <a:lvl5pPr marL="568325" indent="0" algn="ctr" defTabSz="514350">
              <a:spcBef>
                <a:spcPts val="500"/>
              </a:spcBef>
              <a:spcAft>
                <a:spcPts val="0"/>
              </a:spcAft>
              <a:buFont typeface="Arial"/>
              <a:buNone/>
              <a:defRPr sz="1400" b="0">
                <a:solidFill>
                  <a:schemeClr val="accent1"/>
                </a:solidFill>
              </a:defRPr>
            </a:lvl5pPr>
            <a:lvl6pPr marL="915988" indent="-117475" algn="ctr">
              <a:spcBef>
                <a:spcPts val="500"/>
              </a:spcBef>
              <a:spcAft>
                <a:spcPts val="0"/>
              </a:spcAft>
              <a:buFont typeface="Lucida Grande"/>
              <a:buChar char="–"/>
              <a:defRPr sz="1400" b="0">
                <a:solidFill>
                  <a:schemeClr val="accent1"/>
                </a:solidFill>
              </a:defRPr>
            </a:lvl6pPr>
            <a:lvl7pPr marL="1201737" indent="-171450" algn="ctr">
              <a:spcBef>
                <a:spcPts val="500"/>
              </a:spcBef>
              <a:spcAft>
                <a:spcPts val="0"/>
              </a:spcAft>
              <a:buFont typeface="Lucida Grande"/>
              <a:buChar char="»"/>
              <a:defRPr sz="1400" b="0">
                <a:solidFill>
                  <a:schemeClr val="accent1"/>
                </a:solidFill>
              </a:defRPr>
            </a:lvl7pPr>
          </a:lstStyle>
          <a:p>
            <a:pPr lvl="1"/>
            <a:r>
              <a:rPr lang="en-US" dirty="0"/>
              <a:t>Subhead</a:t>
            </a:r>
          </a:p>
        </p:txBody>
      </p:sp>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7"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069848"/>
            <a:ext cx="3962400" cy="251244"/>
          </a:xfrm>
          <a:solidFill>
            <a:schemeClr val="accent1"/>
          </a:solidFill>
          <a:ln w="0">
            <a:noFill/>
          </a:ln>
        </p:spPr>
        <p:txBody>
          <a:bodyPr lIns="91440" rIns="91440" anchor="ctr" anchorCtr="0"/>
          <a:lstStyle>
            <a:lvl1pP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p:txBody>
      </p:sp>
      <p:sp>
        <p:nvSpPr>
          <p:cNvPr id="8" name="Footer Placeholder 4"/>
          <p:cNvSpPr>
            <a:spLocks noGrp="1"/>
          </p:cNvSpPr>
          <p:nvPr>
            <p:ph type="ftr" sz="quarter" idx="14"/>
          </p:nvPr>
        </p:nvSpPr>
        <p:spPr>
          <a:xfrm>
            <a:off x="4572000" y="6248400"/>
            <a:ext cx="3657600" cy="609600"/>
          </a:xfrm>
          <a:prstGeom prst="rect">
            <a:avLst/>
          </a:prstGeom>
        </p:spPr>
        <p:txBody>
          <a:bodyPr/>
          <a:lstStyle>
            <a:lvl1pPr>
              <a:defRPr/>
            </a:lvl1pPr>
          </a:lstStyle>
          <a:p>
            <a:pPr>
              <a:defRPr/>
            </a:pPr>
            <a:endParaRPr lang="en-US" dirty="0"/>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
        <p:nvSpPr>
          <p:cNvPr id="11" name="Content Placeholder 2"/>
          <p:cNvSpPr>
            <a:spLocks noGrp="1"/>
          </p:cNvSpPr>
          <p:nvPr>
            <p:ph idx="16" hasCustomPrompt="1"/>
          </p:nvPr>
        </p:nvSpPr>
        <p:spPr>
          <a:xfrm>
            <a:off x="457200" y="1371780"/>
            <a:ext cx="3962400" cy="1665357"/>
          </a:xfrm>
        </p:spPr>
        <p:txBody>
          <a:bodyPr lIns="91440"/>
          <a:lstStyle>
            <a:lvl1pPr>
              <a:spcBef>
                <a:spcPts val="700"/>
              </a:spcBef>
              <a:spcAft>
                <a:spcPts val="400"/>
              </a:spcAft>
              <a:defRPr sz="1400">
                <a:solidFill>
                  <a:schemeClr val="bg1"/>
                </a:solidFill>
              </a:defRPr>
            </a:lvl1pPr>
            <a:lvl2pPr marL="63500" indent="0">
              <a:spcBef>
                <a:spcPts val="500"/>
              </a:spcBef>
              <a:spcAft>
                <a:spcPts val="0"/>
              </a:spcAft>
              <a:buNone/>
              <a:defRPr sz="1000" b="1">
                <a:solidFill>
                  <a:srgbClr val="004A7C"/>
                </a:solidFill>
              </a:defRPr>
            </a:lvl2pPr>
            <a:lvl3pPr marL="230188" indent="-115888">
              <a:spcBef>
                <a:spcPts val="500"/>
              </a:spcBef>
              <a:spcAft>
                <a:spcPts val="0"/>
              </a:spcAft>
              <a:buFont typeface="Arial"/>
              <a:buChar char="•"/>
              <a:defRPr sz="1000">
                <a:solidFill>
                  <a:schemeClr val="tx1">
                    <a:lumMod val="95000"/>
                    <a:lumOff val="5000"/>
                  </a:schemeClr>
                </a:solidFill>
              </a:defRPr>
            </a:lvl3pPr>
            <a:lvl4pPr marL="455613" indent="-119063">
              <a:spcBef>
                <a:spcPts val="500"/>
              </a:spcBef>
              <a:spcAft>
                <a:spcPts val="0"/>
              </a:spcAft>
              <a:buFont typeface="Lucida Grande"/>
              <a:buChar char="–"/>
              <a:defRPr sz="1000">
                <a:solidFill>
                  <a:schemeClr val="tx1">
                    <a:lumMod val="95000"/>
                    <a:lumOff val="5000"/>
                  </a:schemeClr>
                </a:solidFill>
              </a:defRPr>
            </a:lvl4pPr>
            <a:lvl5pPr marL="568325" indent="0" defTabSz="514350">
              <a:spcBef>
                <a:spcPts val="500"/>
              </a:spcBef>
              <a:spcAft>
                <a:spcPts val="0"/>
              </a:spcAft>
              <a:buFont typeface="Arial"/>
              <a:buNone/>
              <a:defRPr sz="1000">
                <a:solidFill>
                  <a:schemeClr val="tx1">
                    <a:lumMod val="95000"/>
                    <a:lumOff val="5000"/>
                  </a:schemeClr>
                </a:solidFill>
              </a:defRPr>
            </a:lvl5pPr>
            <a:lvl6pPr marL="915988" indent="-117475">
              <a:spcBef>
                <a:spcPts val="500"/>
              </a:spcBef>
              <a:spcAft>
                <a:spcPts val="0"/>
              </a:spcAft>
              <a:buFont typeface="Lucida Grande"/>
              <a:buChar char="–"/>
              <a:defRPr sz="1000">
                <a:solidFill>
                  <a:schemeClr val="tx1">
                    <a:lumMod val="95000"/>
                    <a:lumOff val="5000"/>
                  </a:schemeClr>
                </a:solidFill>
              </a:defRPr>
            </a:lvl6pPr>
            <a:lvl7pPr marL="1201737" indent="-171450">
              <a:spcBef>
                <a:spcPts val="500"/>
              </a:spcBef>
              <a:spcAft>
                <a:spcPts val="0"/>
              </a:spcAft>
              <a:buFont typeface="Lucida Grande"/>
              <a:buChar char="»"/>
              <a:defRPr sz="1000">
                <a:solidFill>
                  <a:schemeClr val="tx1">
                    <a:lumMod val="95000"/>
                    <a:lumOff val="5000"/>
                  </a:schemeClr>
                </a:solidFill>
              </a:defRPr>
            </a:lvl7pPr>
          </a:lstStyle>
          <a:p>
            <a:pPr lvl="1"/>
            <a:r>
              <a:rPr lang="en-US" dirty="0"/>
              <a:t>Subhead</a:t>
            </a:r>
          </a:p>
          <a:p>
            <a:pPr lvl="2"/>
            <a:r>
              <a:rPr lang="en-US" dirty="0"/>
              <a:t>First level</a:t>
            </a:r>
          </a:p>
          <a:p>
            <a:pPr lvl="3"/>
            <a:r>
              <a:rPr lang="en-US" dirty="0"/>
              <a:t>Second level</a:t>
            </a:r>
          </a:p>
          <a:p>
            <a:pPr lvl="4"/>
            <a:r>
              <a:rPr lang="en-US" dirty="0"/>
              <a:t>Third level</a:t>
            </a:r>
          </a:p>
          <a:p>
            <a:pPr lvl="5"/>
            <a:r>
              <a:rPr lang="en-US" dirty="0"/>
              <a:t>Fourth level</a:t>
            </a:r>
          </a:p>
          <a:p>
            <a:pPr lvl="6"/>
            <a:r>
              <a:rPr lang="en-US" dirty="0"/>
              <a:t>Fifth level</a:t>
            </a:r>
          </a:p>
        </p:txBody>
      </p:sp>
      <p:pic>
        <p:nvPicPr>
          <p:cNvPr id="20"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5453063"/>
            <a:ext cx="8229600"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ontent Placeholder 2"/>
          <p:cNvSpPr>
            <a:spLocks noGrp="1"/>
          </p:cNvSpPr>
          <p:nvPr>
            <p:ph idx="19"/>
          </p:nvPr>
        </p:nvSpPr>
        <p:spPr>
          <a:xfrm>
            <a:off x="457200" y="3267719"/>
            <a:ext cx="3962400" cy="256032"/>
          </a:xfrm>
          <a:solidFill>
            <a:schemeClr val="accent1"/>
          </a:solidFill>
          <a:ln w="0">
            <a:noFill/>
          </a:ln>
        </p:spPr>
        <p:txBody>
          <a:bodyPr lIns="91440" rIns="91440" anchor="ctr" anchorCtr="0"/>
          <a:lstStyle>
            <a:lvl1pP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p:txBody>
      </p:sp>
      <p:sp>
        <p:nvSpPr>
          <p:cNvPr id="24" name="Content Placeholder 2"/>
          <p:cNvSpPr>
            <a:spLocks noGrp="1"/>
          </p:cNvSpPr>
          <p:nvPr>
            <p:ph idx="20" hasCustomPrompt="1"/>
          </p:nvPr>
        </p:nvSpPr>
        <p:spPr>
          <a:xfrm>
            <a:off x="457200" y="3576427"/>
            <a:ext cx="3962400" cy="1665357"/>
          </a:xfrm>
        </p:spPr>
        <p:txBody>
          <a:bodyPr lIns="91440"/>
          <a:lstStyle>
            <a:lvl1pPr>
              <a:spcBef>
                <a:spcPts val="700"/>
              </a:spcBef>
              <a:spcAft>
                <a:spcPts val="400"/>
              </a:spcAft>
              <a:defRPr sz="1400">
                <a:solidFill>
                  <a:schemeClr val="bg1"/>
                </a:solidFill>
              </a:defRPr>
            </a:lvl1pPr>
            <a:lvl2pPr marL="63500" indent="0">
              <a:spcBef>
                <a:spcPts val="500"/>
              </a:spcBef>
              <a:spcAft>
                <a:spcPts val="0"/>
              </a:spcAft>
              <a:buNone/>
              <a:defRPr sz="1000" b="1">
                <a:solidFill>
                  <a:srgbClr val="004A7C"/>
                </a:solidFill>
              </a:defRPr>
            </a:lvl2pPr>
            <a:lvl3pPr marL="230188" indent="-115888">
              <a:spcBef>
                <a:spcPts val="500"/>
              </a:spcBef>
              <a:spcAft>
                <a:spcPts val="0"/>
              </a:spcAft>
              <a:buFont typeface="Arial"/>
              <a:buChar char="•"/>
              <a:defRPr sz="1000">
                <a:solidFill>
                  <a:srgbClr val="0D0D0D"/>
                </a:solidFill>
              </a:defRPr>
            </a:lvl3pPr>
            <a:lvl4pPr marL="455613" indent="-119063">
              <a:spcBef>
                <a:spcPts val="500"/>
              </a:spcBef>
              <a:spcAft>
                <a:spcPts val="0"/>
              </a:spcAft>
              <a:buFont typeface="Lucida Grande"/>
              <a:buChar char="–"/>
              <a:defRPr sz="1000">
                <a:solidFill>
                  <a:srgbClr val="0D0D0D"/>
                </a:solidFill>
              </a:defRPr>
            </a:lvl4pPr>
            <a:lvl5pPr marL="568325" indent="0" defTabSz="514350">
              <a:spcBef>
                <a:spcPts val="500"/>
              </a:spcBef>
              <a:spcAft>
                <a:spcPts val="0"/>
              </a:spcAft>
              <a:buFont typeface="Arial"/>
              <a:buNone/>
              <a:defRPr sz="1000">
                <a:solidFill>
                  <a:srgbClr val="0D0D0D"/>
                </a:solidFill>
              </a:defRPr>
            </a:lvl5pPr>
            <a:lvl6pPr marL="915988" indent="-117475">
              <a:spcBef>
                <a:spcPts val="500"/>
              </a:spcBef>
              <a:spcAft>
                <a:spcPts val="0"/>
              </a:spcAft>
              <a:buFont typeface="Lucida Grande"/>
              <a:buChar char="–"/>
              <a:defRPr sz="1000">
                <a:solidFill>
                  <a:srgbClr val="0D0D0D"/>
                </a:solidFill>
              </a:defRPr>
            </a:lvl6pPr>
            <a:lvl7pPr marL="1201737" indent="-171450">
              <a:spcBef>
                <a:spcPts val="500"/>
              </a:spcBef>
              <a:spcAft>
                <a:spcPts val="0"/>
              </a:spcAft>
              <a:buFont typeface="Lucida Grande"/>
              <a:buChar char="»"/>
              <a:defRPr sz="1000">
                <a:solidFill>
                  <a:srgbClr val="0D0D0D"/>
                </a:solidFill>
              </a:defRPr>
            </a:lvl7pPr>
          </a:lstStyle>
          <a:p>
            <a:pPr lvl="1"/>
            <a:r>
              <a:rPr lang="en-US" dirty="0"/>
              <a:t>Subhead</a:t>
            </a:r>
          </a:p>
          <a:p>
            <a:pPr lvl="2"/>
            <a:r>
              <a:rPr lang="en-US" dirty="0"/>
              <a:t>First level</a:t>
            </a:r>
          </a:p>
          <a:p>
            <a:pPr lvl="3"/>
            <a:r>
              <a:rPr lang="en-US" dirty="0"/>
              <a:t>Second level</a:t>
            </a:r>
          </a:p>
          <a:p>
            <a:pPr lvl="4"/>
            <a:r>
              <a:rPr lang="en-US" dirty="0"/>
              <a:t>Third level</a:t>
            </a:r>
          </a:p>
          <a:p>
            <a:pPr lvl="5"/>
            <a:r>
              <a:rPr lang="en-US" dirty="0"/>
              <a:t>Fourth level</a:t>
            </a:r>
          </a:p>
          <a:p>
            <a:pPr lvl="6"/>
            <a:r>
              <a:rPr lang="en-US" dirty="0"/>
              <a:t>Fifth level</a:t>
            </a:r>
          </a:p>
        </p:txBody>
      </p:sp>
      <p:sp>
        <p:nvSpPr>
          <p:cNvPr id="25" name="Content Placeholder 2"/>
          <p:cNvSpPr>
            <a:spLocks noGrp="1"/>
          </p:cNvSpPr>
          <p:nvPr>
            <p:ph idx="21"/>
          </p:nvPr>
        </p:nvSpPr>
        <p:spPr>
          <a:xfrm>
            <a:off x="4724400" y="3267719"/>
            <a:ext cx="3962400" cy="256032"/>
          </a:xfrm>
          <a:solidFill>
            <a:schemeClr val="accent1"/>
          </a:solidFill>
          <a:ln w="0">
            <a:noFill/>
          </a:ln>
        </p:spPr>
        <p:txBody>
          <a:bodyPr lIns="91440" rIns="91440" anchor="ctr" anchorCtr="0"/>
          <a:lstStyle>
            <a:lvl1pP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p:txBody>
      </p:sp>
      <p:sp>
        <p:nvSpPr>
          <p:cNvPr id="26" name="Content Placeholder 2"/>
          <p:cNvSpPr>
            <a:spLocks noGrp="1"/>
          </p:cNvSpPr>
          <p:nvPr>
            <p:ph idx="22" hasCustomPrompt="1"/>
          </p:nvPr>
        </p:nvSpPr>
        <p:spPr>
          <a:xfrm>
            <a:off x="4724400" y="3576427"/>
            <a:ext cx="3962400" cy="1665357"/>
          </a:xfrm>
        </p:spPr>
        <p:txBody>
          <a:bodyPr lIns="91440"/>
          <a:lstStyle>
            <a:lvl1pPr>
              <a:spcBef>
                <a:spcPts val="700"/>
              </a:spcBef>
              <a:spcAft>
                <a:spcPts val="400"/>
              </a:spcAft>
              <a:defRPr sz="1400">
                <a:solidFill>
                  <a:schemeClr val="bg1"/>
                </a:solidFill>
              </a:defRPr>
            </a:lvl1pPr>
            <a:lvl2pPr marL="63500" indent="0">
              <a:spcBef>
                <a:spcPts val="500"/>
              </a:spcBef>
              <a:spcAft>
                <a:spcPts val="0"/>
              </a:spcAft>
              <a:buNone/>
              <a:defRPr sz="1000" b="1">
                <a:solidFill>
                  <a:schemeClr val="accent5"/>
                </a:solidFill>
              </a:defRPr>
            </a:lvl2pPr>
            <a:lvl3pPr marL="230188" indent="-115888">
              <a:spcBef>
                <a:spcPts val="500"/>
              </a:spcBef>
              <a:spcAft>
                <a:spcPts val="0"/>
              </a:spcAft>
              <a:buFont typeface="Arial"/>
              <a:buChar char="•"/>
              <a:defRPr sz="1000">
                <a:solidFill>
                  <a:srgbClr val="0D0D0D"/>
                </a:solidFill>
              </a:defRPr>
            </a:lvl3pPr>
            <a:lvl4pPr marL="455613" indent="-119063">
              <a:spcBef>
                <a:spcPts val="500"/>
              </a:spcBef>
              <a:spcAft>
                <a:spcPts val="0"/>
              </a:spcAft>
              <a:buFont typeface="Lucida Grande"/>
              <a:buChar char="–"/>
              <a:defRPr sz="1000">
                <a:solidFill>
                  <a:srgbClr val="0D0D0D"/>
                </a:solidFill>
              </a:defRPr>
            </a:lvl4pPr>
            <a:lvl5pPr marL="568325" indent="0" defTabSz="514350">
              <a:spcBef>
                <a:spcPts val="500"/>
              </a:spcBef>
              <a:spcAft>
                <a:spcPts val="0"/>
              </a:spcAft>
              <a:buFont typeface="Arial"/>
              <a:buNone/>
              <a:defRPr sz="1000">
                <a:solidFill>
                  <a:srgbClr val="0D0D0D"/>
                </a:solidFill>
              </a:defRPr>
            </a:lvl5pPr>
            <a:lvl6pPr marL="915988" indent="-117475">
              <a:spcBef>
                <a:spcPts val="500"/>
              </a:spcBef>
              <a:spcAft>
                <a:spcPts val="0"/>
              </a:spcAft>
              <a:buFont typeface="Lucida Grande"/>
              <a:buChar char="–"/>
              <a:defRPr sz="1000">
                <a:solidFill>
                  <a:srgbClr val="0D0D0D"/>
                </a:solidFill>
              </a:defRPr>
            </a:lvl6pPr>
            <a:lvl7pPr marL="1201737" indent="-171450">
              <a:spcBef>
                <a:spcPts val="500"/>
              </a:spcBef>
              <a:spcAft>
                <a:spcPts val="0"/>
              </a:spcAft>
              <a:buFont typeface="Lucida Grande"/>
              <a:buChar char="»"/>
              <a:defRPr sz="1000">
                <a:solidFill>
                  <a:srgbClr val="0D0D0D"/>
                </a:solidFill>
              </a:defRPr>
            </a:lvl7pPr>
          </a:lstStyle>
          <a:p>
            <a:pPr lvl="1"/>
            <a:r>
              <a:rPr lang="en-US" dirty="0"/>
              <a:t>Subhead</a:t>
            </a:r>
          </a:p>
          <a:p>
            <a:pPr lvl="2"/>
            <a:r>
              <a:rPr lang="en-US" dirty="0"/>
              <a:t>First level</a:t>
            </a:r>
          </a:p>
          <a:p>
            <a:pPr lvl="3"/>
            <a:r>
              <a:rPr lang="en-US" dirty="0"/>
              <a:t>Second level</a:t>
            </a:r>
          </a:p>
          <a:p>
            <a:pPr lvl="4"/>
            <a:r>
              <a:rPr lang="en-US" dirty="0"/>
              <a:t>Third level</a:t>
            </a:r>
          </a:p>
          <a:p>
            <a:pPr lvl="5"/>
            <a:r>
              <a:rPr lang="en-US" dirty="0"/>
              <a:t>Fourth level</a:t>
            </a:r>
          </a:p>
          <a:p>
            <a:pPr lvl="6"/>
            <a:r>
              <a:rPr lang="en-US" dirty="0"/>
              <a:t>Fifth level</a:t>
            </a:r>
          </a:p>
        </p:txBody>
      </p:sp>
      <p:sp>
        <p:nvSpPr>
          <p:cNvPr id="28" name="Content Placeholder 2"/>
          <p:cNvSpPr>
            <a:spLocks noGrp="1"/>
          </p:cNvSpPr>
          <p:nvPr>
            <p:ph idx="24"/>
          </p:nvPr>
        </p:nvSpPr>
        <p:spPr>
          <a:xfrm>
            <a:off x="4724400" y="1069848"/>
            <a:ext cx="3962400" cy="251245"/>
          </a:xfrm>
          <a:solidFill>
            <a:schemeClr val="accent1"/>
          </a:solidFill>
          <a:ln w="0">
            <a:noFill/>
          </a:ln>
        </p:spPr>
        <p:txBody>
          <a:bodyPr lIns="91440" rIns="91440" anchor="ctr" anchorCtr="0"/>
          <a:lstStyle>
            <a:lvl1pP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p:txBody>
      </p:sp>
      <p:sp>
        <p:nvSpPr>
          <p:cNvPr id="29" name="Content Placeholder 2"/>
          <p:cNvSpPr>
            <a:spLocks noGrp="1"/>
          </p:cNvSpPr>
          <p:nvPr>
            <p:ph idx="25" hasCustomPrompt="1"/>
          </p:nvPr>
        </p:nvSpPr>
        <p:spPr>
          <a:xfrm>
            <a:off x="4724400" y="1371780"/>
            <a:ext cx="3962400" cy="1665357"/>
          </a:xfrm>
        </p:spPr>
        <p:txBody>
          <a:bodyPr lIns="91440"/>
          <a:lstStyle>
            <a:lvl1pPr>
              <a:spcBef>
                <a:spcPts val="700"/>
              </a:spcBef>
              <a:spcAft>
                <a:spcPts val="400"/>
              </a:spcAft>
              <a:defRPr sz="1400">
                <a:solidFill>
                  <a:schemeClr val="bg1"/>
                </a:solidFill>
              </a:defRPr>
            </a:lvl1pPr>
            <a:lvl2pPr marL="63500" indent="0">
              <a:spcBef>
                <a:spcPts val="500"/>
              </a:spcBef>
              <a:spcAft>
                <a:spcPts val="0"/>
              </a:spcAft>
              <a:buNone/>
              <a:defRPr sz="1000" b="1">
                <a:solidFill>
                  <a:schemeClr val="accent5"/>
                </a:solidFill>
              </a:defRPr>
            </a:lvl2pPr>
            <a:lvl3pPr marL="230188" indent="-115888">
              <a:spcBef>
                <a:spcPts val="500"/>
              </a:spcBef>
              <a:spcAft>
                <a:spcPts val="0"/>
              </a:spcAft>
              <a:buFont typeface="Arial"/>
              <a:buChar char="•"/>
              <a:defRPr sz="1000">
                <a:solidFill>
                  <a:srgbClr val="0D0D0D"/>
                </a:solidFill>
              </a:defRPr>
            </a:lvl3pPr>
            <a:lvl4pPr marL="455613" indent="-119063">
              <a:spcBef>
                <a:spcPts val="500"/>
              </a:spcBef>
              <a:spcAft>
                <a:spcPts val="0"/>
              </a:spcAft>
              <a:buFont typeface="Lucida Grande"/>
              <a:buChar char="–"/>
              <a:defRPr sz="1000">
                <a:solidFill>
                  <a:srgbClr val="0D0D0D"/>
                </a:solidFill>
              </a:defRPr>
            </a:lvl4pPr>
            <a:lvl5pPr marL="568325" indent="0" defTabSz="514350">
              <a:spcBef>
                <a:spcPts val="500"/>
              </a:spcBef>
              <a:spcAft>
                <a:spcPts val="0"/>
              </a:spcAft>
              <a:buFont typeface="Arial"/>
              <a:buNone/>
              <a:defRPr sz="1000">
                <a:solidFill>
                  <a:srgbClr val="0D0D0D"/>
                </a:solidFill>
              </a:defRPr>
            </a:lvl5pPr>
            <a:lvl6pPr marL="915988" indent="-117475">
              <a:spcBef>
                <a:spcPts val="500"/>
              </a:spcBef>
              <a:spcAft>
                <a:spcPts val="0"/>
              </a:spcAft>
              <a:buFont typeface="Lucida Grande"/>
              <a:buChar char="–"/>
              <a:defRPr sz="1000">
                <a:solidFill>
                  <a:srgbClr val="0D0D0D"/>
                </a:solidFill>
              </a:defRPr>
            </a:lvl6pPr>
            <a:lvl7pPr marL="1201737" indent="-171450">
              <a:spcBef>
                <a:spcPts val="500"/>
              </a:spcBef>
              <a:spcAft>
                <a:spcPts val="0"/>
              </a:spcAft>
              <a:buFont typeface="Lucida Grande"/>
              <a:buChar char="»"/>
              <a:defRPr sz="1000">
                <a:solidFill>
                  <a:srgbClr val="0D0D0D"/>
                </a:solidFill>
              </a:defRPr>
            </a:lvl7pPr>
          </a:lstStyle>
          <a:p>
            <a:pPr lvl="1"/>
            <a:r>
              <a:rPr lang="en-US" dirty="0"/>
              <a:t>Subhead</a:t>
            </a:r>
          </a:p>
          <a:p>
            <a:pPr lvl="2"/>
            <a:r>
              <a:rPr lang="en-US" dirty="0"/>
              <a:t>First level</a:t>
            </a:r>
          </a:p>
          <a:p>
            <a:pPr lvl="3"/>
            <a:r>
              <a:rPr lang="en-US" dirty="0"/>
              <a:t>Second level</a:t>
            </a:r>
          </a:p>
          <a:p>
            <a:pPr lvl="4"/>
            <a:r>
              <a:rPr lang="en-US" dirty="0"/>
              <a:t>Third level</a:t>
            </a:r>
          </a:p>
          <a:p>
            <a:pPr lvl="5"/>
            <a:r>
              <a:rPr lang="en-US" dirty="0"/>
              <a:t>Fourth level</a:t>
            </a:r>
          </a:p>
          <a:p>
            <a:pPr lvl="6"/>
            <a:r>
              <a:rPr lang="en-US" dirty="0"/>
              <a:t>Fifth level</a:t>
            </a:r>
          </a:p>
        </p:txBody>
      </p:sp>
    </p:spTree>
    <p:extLst>
      <p:ext uri="{BB962C8B-B14F-4D97-AF65-F5344CB8AC3E}">
        <p14:creationId xmlns:p14="http://schemas.microsoft.com/office/powerpoint/2010/main" val="1569265333"/>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9" name="Content Placeholder 2"/>
          <p:cNvSpPr>
            <a:spLocks noGrp="1"/>
          </p:cNvSpPr>
          <p:nvPr>
            <p:ph idx="12"/>
          </p:nvPr>
        </p:nvSpPr>
        <p:spPr>
          <a:xfrm>
            <a:off x="457200" y="1143000"/>
            <a:ext cx="8229600" cy="4983163"/>
          </a:xfrm>
        </p:spPr>
        <p:txBody>
          <a:bodyPr numCol="2" spcCol="274320"/>
          <a:lstStyle>
            <a:lvl1pPr>
              <a:spcBef>
                <a:spcPts val="400"/>
              </a:spcBef>
              <a:spcAft>
                <a:spcPts val="0"/>
              </a:spcAft>
              <a:defRPr sz="1000">
                <a:solidFill>
                  <a:srgbClr val="0D0D0D"/>
                </a:solidFill>
              </a:defRPr>
            </a:lvl1pPr>
            <a:lvl2pPr marL="3175" indent="0">
              <a:spcBef>
                <a:spcPts val="400"/>
              </a:spcBef>
              <a:spcAft>
                <a:spcPts val="0"/>
              </a:spcAft>
              <a:buNone/>
              <a:defRPr sz="1000"/>
            </a:lvl2pPr>
            <a:lvl3pPr marL="3175" indent="0">
              <a:spcBef>
                <a:spcPts val="400"/>
              </a:spcBef>
              <a:spcAft>
                <a:spcPts val="0"/>
              </a:spcAft>
              <a:buNone/>
              <a:defRPr sz="800" b="1"/>
            </a:lvl3pPr>
            <a:lvl4pPr marL="3175" indent="0">
              <a:spcBef>
                <a:spcPts val="400"/>
              </a:spcBef>
              <a:spcAft>
                <a:spcPts val="0"/>
              </a:spcAft>
              <a:buNone/>
              <a:defRPr sz="800"/>
            </a:lvl4pPr>
            <a:lvl5pPr marL="3175" indent="0">
              <a:spcBef>
                <a:spcPts val="400"/>
              </a:spcBef>
              <a:spcAft>
                <a:spcPts val="0"/>
              </a:spcAft>
              <a:buNone/>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6"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7" name="Footer Placeholder 4"/>
          <p:cNvSpPr>
            <a:spLocks noGrp="1"/>
          </p:cNvSpPr>
          <p:nvPr>
            <p:ph type="ftr" sz="quarter" idx="10"/>
          </p:nvPr>
        </p:nvSpPr>
        <p:spPr>
          <a:xfrm>
            <a:off x="4572000" y="6248400"/>
            <a:ext cx="3657600" cy="609600"/>
          </a:xfrm>
          <a:prstGeom prst="rect">
            <a:avLst/>
          </a:prstGeom>
        </p:spPr>
        <p:txBody>
          <a:bodyPr/>
          <a:lstStyle>
            <a:lvl1pPr>
              <a:defRPr/>
            </a:lvl1pPr>
          </a:lstStyle>
          <a:p>
            <a:pPr>
              <a:defRPr/>
            </a:pP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B33F4CB0-60E8-9248-A762-F798FF438B63}" type="slidenum">
              <a:rPr lang="en-US"/>
              <a:pPr>
                <a:defRPr/>
              </a:pPr>
              <a:t>‹#›</a:t>
            </a:fld>
            <a:endParaRPr lang="en-US" dirty="0"/>
          </a:p>
        </p:txBody>
      </p:sp>
    </p:spTree>
    <p:extLst>
      <p:ext uri="{BB962C8B-B14F-4D97-AF65-F5344CB8AC3E}">
        <p14:creationId xmlns:p14="http://schemas.microsoft.com/office/powerpoint/2010/main" val="2464559597"/>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 name="Title 1"/>
          <p:cNvSpPr>
            <a:spLocks noGrp="1"/>
          </p:cNvSpPr>
          <p:nvPr>
            <p:ph type="title"/>
          </p:nvPr>
        </p:nvSpPr>
        <p:spPr>
          <a:xfrm>
            <a:off x="457200" y="0"/>
            <a:ext cx="8229600" cy="914400"/>
          </a:xfrm>
        </p:spPr>
        <p:txBody>
          <a:bodyPr/>
          <a:lstStyle>
            <a:lvl1pPr>
              <a:defRPr>
                <a:solidFill>
                  <a:srgbClr val="0079C1"/>
                </a:solidFill>
              </a:defRPr>
            </a:lvl1pPr>
          </a:lstStyle>
          <a:p>
            <a:r>
              <a:rPr lang="en-US" dirty="0"/>
              <a:t>Click to edit Master title style</a:t>
            </a:r>
          </a:p>
        </p:txBody>
      </p:sp>
      <p:sp>
        <p:nvSpPr>
          <p:cNvPr id="6" name="Slide Number Placeholder 2"/>
          <p:cNvSpPr>
            <a:spLocks noGrp="1"/>
          </p:cNvSpPr>
          <p:nvPr>
            <p:ph type="sldNum" sz="quarter" idx="10"/>
          </p:nvPr>
        </p:nvSpPr>
        <p:spPr/>
        <p:txBody>
          <a:bodyPr/>
          <a:lstStyle>
            <a:lvl1pPr>
              <a:defRPr/>
            </a:lvl1pPr>
          </a:lstStyle>
          <a:p>
            <a:pPr>
              <a:defRPr/>
            </a:pPr>
            <a:fld id="{412CB698-4264-D748-872F-B571D35E21A3}" type="slidenum">
              <a:rPr lang="en-US"/>
              <a:pPr>
                <a:defRPr/>
              </a:pPr>
              <a:t>‹#›</a:t>
            </a:fld>
            <a:endParaRPr lang="en-US" dirty="0"/>
          </a:p>
        </p:txBody>
      </p:sp>
      <p:pic>
        <p:nvPicPr>
          <p:cNvPr id="9"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550400"/>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Placeholder 6"/>
          <p:cNvSpPr>
            <a:spLocks noGrp="1"/>
          </p:cNvSpPr>
          <p:nvPr>
            <p:ph type="title"/>
          </p:nvPr>
        </p:nvSpPr>
        <p:spPr>
          <a:xfrm>
            <a:off x="457200" y="274638"/>
            <a:ext cx="8147050" cy="1143000"/>
          </a:xfrm>
          <a:prstGeom prst="rect">
            <a:avLst/>
          </a:prstGeom>
        </p:spPr>
        <p:txBody>
          <a:bodyPr rtlCol="0">
            <a:normAutofit/>
          </a:bodyPr>
          <a:lstStyle>
            <a:lvl1pPr>
              <a:defRPr sz="3400"/>
            </a:lvl1pPr>
          </a:lstStyle>
          <a:p>
            <a:r>
              <a:rPr lang="en-US" dirty="0"/>
              <a:t>Click to edit Master title style</a:t>
            </a:r>
            <a:endParaRPr lang="en-CA" dirty="0"/>
          </a:p>
        </p:txBody>
      </p:sp>
      <p:sp>
        <p:nvSpPr>
          <p:cNvPr id="3" name="Slide Number Placeholder 5">
            <a:extLst>
              <a:ext uri="{FF2B5EF4-FFF2-40B4-BE49-F238E27FC236}">
                <a16:creationId xmlns:a16="http://schemas.microsoft.com/office/drawing/2014/main" id="{A0EBFF47-EC2F-4910-9F9D-1DCD8EB376B5}"/>
              </a:ext>
            </a:extLst>
          </p:cNvPr>
          <p:cNvSpPr>
            <a:spLocks noGrp="1"/>
          </p:cNvSpPr>
          <p:nvPr>
            <p:ph type="sldNum" sz="quarter" idx="10"/>
          </p:nvPr>
        </p:nvSpPr>
        <p:spPr/>
        <p:txBody>
          <a:bodyPr/>
          <a:lstStyle>
            <a:lvl1pPr>
              <a:defRPr/>
            </a:lvl1pPr>
          </a:lstStyle>
          <a:p>
            <a:fld id="{8CB132D0-1DC2-4B0E-BE36-4C5D92644F56}" type="slidenum">
              <a:rPr lang="en-CA" altLang="en-US"/>
              <a:pPr/>
              <a:t>‹#›</a:t>
            </a:fld>
            <a:endParaRPr lang="en-CA" altLang="en-US" dirty="0"/>
          </a:p>
        </p:txBody>
      </p:sp>
    </p:spTree>
    <p:extLst>
      <p:ext uri="{BB962C8B-B14F-4D97-AF65-F5344CB8AC3E}">
        <p14:creationId xmlns:p14="http://schemas.microsoft.com/office/powerpoint/2010/main" val="1147376742"/>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Master 2 Red">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487055" y="0"/>
            <a:ext cx="7656945" cy="5532421"/>
          </a:xfrm>
          <a:prstGeom prst="rect">
            <a:avLst/>
          </a:prstGeom>
        </p:spPr>
      </p:pic>
      <p:pic>
        <p:nvPicPr>
          <p:cNvPr id="10"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8"/>
          <p:cNvGrpSpPr>
            <a:grpSpLocks/>
          </p:cNvGrpSpPr>
          <p:nvPr userDrawn="1"/>
        </p:nvGrpSpPr>
        <p:grpSpPr bwMode="auto">
          <a:xfrm>
            <a:off x="-381000" y="288925"/>
            <a:ext cx="4587875" cy="4587875"/>
            <a:chOff x="-304800" y="288832"/>
            <a:chExt cx="4587968" cy="4587968"/>
          </a:xfrm>
        </p:grpSpPr>
        <p:sp>
          <p:nvSpPr>
            <p:cNvPr id="12" name="Oval 11"/>
            <p:cNvSpPr/>
            <p:nvPr userDrawn="1"/>
          </p:nvSpPr>
          <p:spPr>
            <a:xfrm>
              <a:off x="-238124" y="369797"/>
              <a:ext cx="4419690" cy="441969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13" name="Oval 12"/>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14" name="Title 1"/>
          <p:cNvSpPr>
            <a:spLocks noGrp="1"/>
          </p:cNvSpPr>
          <p:nvPr>
            <p:ph type="ctrTitle"/>
          </p:nvPr>
        </p:nvSpPr>
        <p:spPr>
          <a:xfrm>
            <a:off x="457200" y="1219201"/>
            <a:ext cx="3124199" cy="1981200"/>
          </a:xfrm>
        </p:spPr>
        <p:txBody>
          <a:bodyPr/>
          <a:lstStyle>
            <a:lvl1pPr>
              <a:defRPr sz="3200" b="0">
                <a:solidFill>
                  <a:srgbClr val="FFFFFF"/>
                </a:solidFill>
                <a:latin typeface="Arial"/>
                <a:cs typeface="Arial"/>
              </a:defRPr>
            </a:lvl1pPr>
          </a:lstStyle>
          <a:p>
            <a:r>
              <a:rPr lang="en-US" dirty="0"/>
              <a:t>Click to edit Master title style</a:t>
            </a:r>
          </a:p>
        </p:txBody>
      </p:sp>
      <p:sp>
        <p:nvSpPr>
          <p:cNvPr id="15" name="Subtitle 2"/>
          <p:cNvSpPr>
            <a:spLocks noGrp="1"/>
          </p:cNvSpPr>
          <p:nvPr>
            <p:ph type="subTitle" idx="1"/>
          </p:nvPr>
        </p:nvSpPr>
        <p:spPr>
          <a:xfrm>
            <a:off x="457200" y="3352799"/>
            <a:ext cx="3124200" cy="609599"/>
          </a:xfrm>
        </p:spPr>
        <p:txBody>
          <a:bodyP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84358114"/>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Master 2 Red">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8473" y="-1298"/>
            <a:ext cx="9162473" cy="5159086"/>
          </a:xfrm>
          <a:prstGeom prst="rect">
            <a:avLst/>
          </a:prstGeom>
        </p:spPr>
      </p:pic>
      <p:pic>
        <p:nvPicPr>
          <p:cNvPr id="10"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8"/>
          <p:cNvGrpSpPr>
            <a:grpSpLocks/>
          </p:cNvGrpSpPr>
          <p:nvPr userDrawn="1"/>
        </p:nvGrpSpPr>
        <p:grpSpPr bwMode="auto">
          <a:xfrm>
            <a:off x="-381000" y="288925"/>
            <a:ext cx="4587875" cy="4587875"/>
            <a:chOff x="-304800" y="288832"/>
            <a:chExt cx="4587968" cy="4587968"/>
          </a:xfrm>
        </p:grpSpPr>
        <p:sp>
          <p:nvSpPr>
            <p:cNvPr id="12" name="Oval 11"/>
            <p:cNvSpPr/>
            <p:nvPr userDrawn="1"/>
          </p:nvSpPr>
          <p:spPr>
            <a:xfrm>
              <a:off x="-238124" y="369797"/>
              <a:ext cx="4419690" cy="441969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13" name="Oval 12"/>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14" name="Title 1"/>
          <p:cNvSpPr>
            <a:spLocks noGrp="1"/>
          </p:cNvSpPr>
          <p:nvPr>
            <p:ph type="ctrTitle"/>
          </p:nvPr>
        </p:nvSpPr>
        <p:spPr>
          <a:xfrm>
            <a:off x="457200" y="1219201"/>
            <a:ext cx="3124199" cy="1981200"/>
          </a:xfrm>
        </p:spPr>
        <p:txBody>
          <a:bodyPr/>
          <a:lstStyle>
            <a:lvl1pPr>
              <a:defRPr sz="3200" b="0">
                <a:solidFill>
                  <a:srgbClr val="FFFFFF"/>
                </a:solidFill>
                <a:latin typeface="Arial"/>
                <a:cs typeface="Arial"/>
              </a:defRPr>
            </a:lvl1pPr>
          </a:lstStyle>
          <a:p>
            <a:r>
              <a:rPr lang="en-US" dirty="0"/>
              <a:t>Click to edit Master title style</a:t>
            </a:r>
          </a:p>
        </p:txBody>
      </p:sp>
      <p:sp>
        <p:nvSpPr>
          <p:cNvPr id="15" name="Subtitle 2"/>
          <p:cNvSpPr>
            <a:spLocks noGrp="1"/>
          </p:cNvSpPr>
          <p:nvPr>
            <p:ph type="subTitle" idx="1"/>
          </p:nvPr>
        </p:nvSpPr>
        <p:spPr>
          <a:xfrm>
            <a:off x="457200" y="3352799"/>
            <a:ext cx="3124200" cy="609599"/>
          </a:xfrm>
        </p:spPr>
        <p:txBody>
          <a:bodyP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579976406"/>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Master 3 Red">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userDrawn="1"/>
        </p:nvSpPr>
        <p:spPr>
          <a:xfrm>
            <a:off x="4038600" y="2362200"/>
            <a:ext cx="3429000" cy="3429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nvGrpSpPr>
          <p:cNvPr id="10" name="Group 8"/>
          <p:cNvGrpSpPr>
            <a:grpSpLocks/>
          </p:cNvGrpSpPr>
          <p:nvPr userDrawn="1"/>
        </p:nvGrpSpPr>
        <p:grpSpPr bwMode="auto">
          <a:xfrm>
            <a:off x="239713" y="-203200"/>
            <a:ext cx="4587875" cy="4587875"/>
            <a:chOff x="-304800" y="288832"/>
            <a:chExt cx="4587968" cy="4587968"/>
          </a:xfrm>
        </p:grpSpPr>
        <p:sp>
          <p:nvSpPr>
            <p:cNvPr id="11" name="Oval 10"/>
            <p:cNvSpPr/>
            <p:nvPr userDrawn="1"/>
          </p:nvSpPr>
          <p:spPr>
            <a:xfrm>
              <a:off x="-238124" y="369797"/>
              <a:ext cx="4419690" cy="441969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12" name="Oval 11"/>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userDrawn="1">
            <p:ph type="ctrTitle"/>
          </p:nvPr>
        </p:nvSpPr>
        <p:spPr>
          <a:xfrm>
            <a:off x="990600" y="726585"/>
            <a:ext cx="3124199" cy="2666999"/>
          </a:xfrm>
        </p:spPr>
        <p:txBody>
          <a:bodyPr/>
          <a:lstStyle>
            <a:lvl1pPr>
              <a:defRPr sz="3200" b="0">
                <a:solidFill>
                  <a:srgbClr val="FFFFFF"/>
                </a:solidFill>
                <a:latin typeface="Arial"/>
                <a:cs typeface="Arial"/>
              </a:defRPr>
            </a:lvl1pPr>
          </a:lstStyle>
          <a:p>
            <a:r>
              <a:rPr lang="en-US"/>
              <a:t>Click to edit Master title style</a:t>
            </a:r>
            <a:endParaRPr lang="en-US" dirty="0"/>
          </a:p>
        </p:txBody>
      </p:sp>
      <p:sp>
        <p:nvSpPr>
          <p:cNvPr id="3" name="Subtitle 2"/>
          <p:cNvSpPr>
            <a:spLocks noGrp="1"/>
          </p:cNvSpPr>
          <p:nvPr userDrawn="1">
            <p:ph type="subTitle" idx="1"/>
          </p:nvPr>
        </p:nvSpPr>
        <p:spPr>
          <a:xfrm>
            <a:off x="4757753" y="3657600"/>
            <a:ext cx="2219254" cy="914401"/>
          </a:xfrm>
        </p:spPr>
        <p:txBody>
          <a:bodyPr anchor="ct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07284618"/>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Master 2 White">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381000" y="288925"/>
            <a:ext cx="4587875" cy="4587875"/>
            <a:chOff x="-381000" y="288925"/>
            <a:chExt cx="4587875" cy="4587875"/>
          </a:xfrm>
        </p:grpSpPr>
        <p:sp>
          <p:nvSpPr>
            <p:cNvPr id="7" name="Oval 6"/>
            <p:cNvSpPr/>
            <p:nvPr userDrawn="1"/>
          </p:nvSpPr>
          <p:spPr bwMode="auto">
            <a:xfrm>
              <a:off x="-314325" y="369888"/>
              <a:ext cx="4419600" cy="4419600"/>
            </a:xfrm>
            <a:prstGeom prst="ellipse">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8" name="Oval 7"/>
            <p:cNvSpPr/>
            <p:nvPr userDrawn="1"/>
          </p:nvSpPr>
          <p:spPr bwMode="auto">
            <a:xfrm>
              <a:off x="-381000" y="288925"/>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2" name="Title 1"/>
          <p:cNvSpPr>
            <a:spLocks noGrp="1"/>
          </p:cNvSpPr>
          <p:nvPr>
            <p:ph type="ctrTitle"/>
          </p:nvPr>
        </p:nvSpPr>
        <p:spPr>
          <a:xfrm>
            <a:off x="457200" y="1219201"/>
            <a:ext cx="3124199" cy="1981200"/>
          </a:xfrm>
        </p:spPr>
        <p:txBody>
          <a:bodyPr/>
          <a:lstStyle>
            <a:lvl1pPr>
              <a:defRPr sz="3200" b="0">
                <a:solidFill>
                  <a:schemeClr val="accent1"/>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457200" y="3352799"/>
            <a:ext cx="3124200" cy="609599"/>
          </a:xfrm>
        </p:spPr>
        <p:txBody>
          <a:bodyPr/>
          <a:lstStyle>
            <a:lvl1pPr marL="0" indent="0" algn="l">
              <a:spcBef>
                <a:spcPts val="0"/>
              </a:spcBef>
              <a:buNone/>
              <a:defRPr sz="16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49184602"/>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Master 3 Red">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userDrawn="1"/>
        </p:nvSpPr>
        <p:spPr>
          <a:xfrm>
            <a:off x="4038600" y="2362200"/>
            <a:ext cx="3429000" cy="3429000"/>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nvGrpSpPr>
          <p:cNvPr id="10" name="Group 8"/>
          <p:cNvGrpSpPr>
            <a:grpSpLocks/>
          </p:cNvGrpSpPr>
          <p:nvPr userDrawn="1"/>
        </p:nvGrpSpPr>
        <p:grpSpPr bwMode="auto">
          <a:xfrm>
            <a:off x="239713" y="-203200"/>
            <a:ext cx="4587875" cy="4587875"/>
            <a:chOff x="-304800" y="288832"/>
            <a:chExt cx="4587968" cy="4587968"/>
          </a:xfrm>
        </p:grpSpPr>
        <p:sp>
          <p:nvSpPr>
            <p:cNvPr id="11" name="Oval 10"/>
            <p:cNvSpPr/>
            <p:nvPr userDrawn="1"/>
          </p:nvSpPr>
          <p:spPr>
            <a:xfrm>
              <a:off x="-238124" y="369797"/>
              <a:ext cx="4419690" cy="441969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12" name="Oval 11"/>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userDrawn="1">
            <p:ph type="ctrTitle"/>
          </p:nvPr>
        </p:nvSpPr>
        <p:spPr>
          <a:xfrm>
            <a:off x="990600" y="726585"/>
            <a:ext cx="3124199" cy="2666999"/>
          </a:xfrm>
        </p:spPr>
        <p:txBody>
          <a:bodyPr/>
          <a:lstStyle>
            <a:lvl1pPr>
              <a:defRPr sz="3200" b="0">
                <a:solidFill>
                  <a:srgbClr val="FFFFFF"/>
                </a:solidFill>
                <a:latin typeface="Arial"/>
                <a:cs typeface="Arial"/>
              </a:defRPr>
            </a:lvl1pPr>
          </a:lstStyle>
          <a:p>
            <a:r>
              <a:rPr lang="en-US"/>
              <a:t>Click to edit Master title style</a:t>
            </a:r>
            <a:endParaRPr lang="en-US" dirty="0"/>
          </a:p>
        </p:txBody>
      </p:sp>
      <p:sp>
        <p:nvSpPr>
          <p:cNvPr id="3" name="Subtitle 2"/>
          <p:cNvSpPr>
            <a:spLocks noGrp="1"/>
          </p:cNvSpPr>
          <p:nvPr userDrawn="1">
            <p:ph type="subTitle" idx="1"/>
          </p:nvPr>
        </p:nvSpPr>
        <p:spPr>
          <a:xfrm>
            <a:off x="4757753" y="3657600"/>
            <a:ext cx="2219254" cy="914401"/>
          </a:xfrm>
        </p:spPr>
        <p:txBody>
          <a:bodyPr anchor="ct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26806069"/>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Master 3 Whit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userDrawn="1"/>
        </p:nvSpPr>
        <p:spPr>
          <a:xfrm>
            <a:off x="4038600" y="2362200"/>
            <a:ext cx="3429000" cy="3429000"/>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userDrawn="1"/>
        </p:nvSpPr>
        <p:spPr bwMode="auto">
          <a:xfrm>
            <a:off x="306388" y="-122238"/>
            <a:ext cx="4419600" cy="4419601"/>
          </a:xfrm>
          <a:prstGeom prst="ellipse">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9" name="Oval 8"/>
          <p:cNvSpPr/>
          <p:nvPr userDrawn="1"/>
        </p:nvSpPr>
        <p:spPr bwMode="auto">
          <a:xfrm>
            <a:off x="239713" y="-203200"/>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2" name="Title 1"/>
          <p:cNvSpPr>
            <a:spLocks noGrp="1"/>
          </p:cNvSpPr>
          <p:nvPr userDrawn="1">
            <p:ph type="ctrTitle"/>
          </p:nvPr>
        </p:nvSpPr>
        <p:spPr>
          <a:xfrm>
            <a:off x="990600" y="726585"/>
            <a:ext cx="3124199" cy="2666999"/>
          </a:xfrm>
        </p:spPr>
        <p:txBody>
          <a:bodyPr/>
          <a:lstStyle>
            <a:lvl1pPr>
              <a:defRPr sz="3200" b="0">
                <a:solidFill>
                  <a:schemeClr val="accent1"/>
                </a:solidFill>
                <a:latin typeface="Arial"/>
                <a:cs typeface="Arial"/>
              </a:defRPr>
            </a:lvl1pPr>
          </a:lstStyle>
          <a:p>
            <a:r>
              <a:rPr lang="en-US" dirty="0"/>
              <a:t>Click to edit Master title style</a:t>
            </a:r>
          </a:p>
        </p:txBody>
      </p:sp>
      <p:sp>
        <p:nvSpPr>
          <p:cNvPr id="3" name="Subtitle 2"/>
          <p:cNvSpPr>
            <a:spLocks noGrp="1"/>
          </p:cNvSpPr>
          <p:nvPr userDrawn="1">
            <p:ph type="subTitle" idx="1"/>
          </p:nvPr>
        </p:nvSpPr>
        <p:spPr>
          <a:xfrm>
            <a:off x="4757753" y="3657600"/>
            <a:ext cx="2219254" cy="914401"/>
          </a:xfrm>
        </p:spPr>
        <p:txBody>
          <a:bodyPr anchor="ct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32087356"/>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6"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8267" y="0"/>
            <a:ext cx="8229600" cy="914400"/>
          </a:xfrm>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2743200" y="1069848"/>
            <a:ext cx="5954667" cy="4983163"/>
          </a:xfrm>
        </p:spPr>
        <p:txBody>
          <a:bodyPr anchor="ctr" anchorCtr="0"/>
          <a:lstStyle>
            <a:lvl1pPr marL="0" indent="0">
              <a:spcBef>
                <a:spcPts val="1200"/>
              </a:spcBef>
              <a:spcAft>
                <a:spcPts val="0"/>
              </a:spcAft>
              <a:buNone/>
              <a:defRPr sz="1800" b="0">
                <a:solidFill>
                  <a:schemeClr val="tx1">
                    <a:lumMod val="95000"/>
                    <a:lumOff val="5000"/>
                  </a:schemeClr>
                </a:solidFill>
              </a:defRPr>
            </a:lvl1pPr>
            <a:lvl2pPr marL="458788" indent="-233363">
              <a:spcBef>
                <a:spcPts val="600"/>
              </a:spcBef>
              <a:buFont typeface="Arial"/>
              <a:buChar char="•"/>
              <a:defRPr sz="1600"/>
            </a:lvl2pPr>
            <a:lvl3pPr marL="684213" indent="-225425">
              <a:buFont typeface="Lucida Grande"/>
              <a:buChar char="–"/>
              <a:defRPr/>
            </a:lvl3pPr>
            <a:lvl4pPr marL="917575" indent="-233363">
              <a:buFont typeface="Arial"/>
              <a:buChar char="•"/>
              <a:defRPr/>
            </a:lvl4pPr>
            <a:lvl5pPr marL="1143000" indent="-225425">
              <a:buFont typeface="Lucida Grande"/>
              <a:buChar char="»"/>
              <a:defRPr/>
            </a:lvl5pPr>
          </a:lstStyle>
          <a:p>
            <a:pPr lvl="0"/>
            <a:r>
              <a:rPr lang="en-US" dirty="0"/>
              <a:t>Click to edit Master text styles</a:t>
            </a:r>
          </a:p>
          <a:p>
            <a:pPr lvl="1"/>
            <a:r>
              <a:rPr lang="en-US" dirty="0"/>
              <a:t>Second level</a:t>
            </a:r>
          </a:p>
        </p:txBody>
      </p:sp>
      <p:sp>
        <p:nvSpPr>
          <p:cNvPr id="7" name="Footer Placeholder 4"/>
          <p:cNvSpPr>
            <a:spLocks noGrp="1"/>
          </p:cNvSpPr>
          <p:nvPr>
            <p:ph type="ftr" sz="quarter" idx="10"/>
          </p:nvPr>
        </p:nvSpPr>
        <p:spPr>
          <a:xfrm>
            <a:off x="4572000" y="6248400"/>
            <a:ext cx="3657600" cy="609600"/>
          </a:xfrm>
          <a:prstGeom prst="rect">
            <a:avLst/>
          </a:prstGeom>
        </p:spPr>
        <p:txBody>
          <a:bodyPr/>
          <a:lstStyle>
            <a:lvl1pPr>
              <a:defRPr/>
            </a:lvl1pPr>
          </a:lstStyle>
          <a:p>
            <a:pPr>
              <a:defRPr/>
            </a:pP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A8C2AA5B-A104-014F-B9FD-226CAFC3787C}" type="slidenum">
              <a:rPr lang="en-US"/>
              <a:pPr>
                <a:defRPr/>
              </a:pPr>
              <a:t>‹#›</a:t>
            </a:fld>
            <a:endParaRPr lang="en-US" dirty="0"/>
          </a:p>
        </p:txBody>
      </p:sp>
      <p:pic>
        <p:nvPicPr>
          <p:cNvPr id="9" name="Picture 3" descr="BHB3980D TOC graphic.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81200" y="1371600"/>
            <a:ext cx="841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123606"/>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0"/>
            <a:ext cx="8229600" cy="1901952"/>
          </a:xfrm>
        </p:spPr>
        <p:txBody>
          <a:bodyPr anchor="b"/>
          <a:lstStyle>
            <a:lvl1pPr>
              <a:defRPr sz="3200" b="0">
                <a:solidFill>
                  <a:srgbClr val="0079C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457200" y="3352798"/>
            <a:ext cx="8229600" cy="2898648"/>
          </a:xfrm>
        </p:spPr>
        <p:txBody>
          <a:bodyPr/>
          <a:lstStyle>
            <a:lvl1pPr marL="0" indent="0" algn="l">
              <a:spcBef>
                <a:spcPts val="0"/>
              </a:spcBef>
              <a:buNone/>
              <a:defRPr sz="16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8"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a:spLocks noGrp="1"/>
          </p:cNvSpPr>
          <p:nvPr>
            <p:ph type="ftr" sz="quarter" idx="10"/>
          </p:nvPr>
        </p:nvSpPr>
        <p:spPr>
          <a:xfrm>
            <a:off x="4572000" y="6248400"/>
            <a:ext cx="3657600" cy="609600"/>
          </a:xfrm>
          <a:prstGeom prst="rect">
            <a:avLst/>
          </a:prstGeom>
        </p:spPr>
        <p:txBody>
          <a:bodyPr/>
          <a:lstStyle>
            <a:lvl1pPr>
              <a:defRPr/>
            </a:lvl1pPr>
          </a:lstStyle>
          <a:p>
            <a:pPr>
              <a:defRPr/>
            </a:pPr>
            <a:endParaRPr lang="en-US" dirty="0"/>
          </a:p>
        </p:txBody>
      </p:sp>
      <p:sp>
        <p:nvSpPr>
          <p:cNvPr id="10" name="Slide Number Placeholder 5"/>
          <p:cNvSpPr>
            <a:spLocks noGrp="1"/>
          </p:cNvSpPr>
          <p:nvPr>
            <p:ph type="sldNum" sz="quarter" idx="11"/>
          </p:nvPr>
        </p:nvSpPr>
        <p:spPr>
          <a:xfrm>
            <a:off x="8229600" y="6248400"/>
            <a:ext cx="457200" cy="609600"/>
          </a:xfrm>
        </p:spPr>
        <p:txBody>
          <a:bodyPr/>
          <a:lstStyle>
            <a:lvl1pPr>
              <a:defRPr/>
            </a:lvl1pPr>
          </a:lstStyle>
          <a:p>
            <a:pPr>
              <a:defRPr/>
            </a:pPr>
            <a:fld id="{A8C2AA5B-A104-014F-B9FD-226CAFC3787C}" type="slidenum">
              <a:rPr lang="en-US"/>
              <a:pPr>
                <a:defRPr/>
              </a:pPr>
              <a:t>‹#›</a:t>
            </a:fld>
            <a:endParaRPr lang="en-US" dirty="0"/>
          </a:p>
        </p:txBody>
      </p:sp>
      <p:sp>
        <p:nvSpPr>
          <p:cNvPr id="11"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1896241366"/>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229600" y="6248400"/>
            <a:ext cx="457200" cy="609600"/>
          </a:xfrm>
          <a:prstGeom prst="rect">
            <a:avLst/>
          </a:prstGeom>
        </p:spPr>
        <p:txBody>
          <a:bodyPr vert="horz" lIns="0" tIns="0" rIns="0" bIns="0" rtlCol="0" anchor="ctr"/>
          <a:lstStyle>
            <a:lvl1pPr algn="r" fontAlgn="auto">
              <a:spcBef>
                <a:spcPts val="0"/>
              </a:spcBef>
              <a:spcAft>
                <a:spcPts val="0"/>
              </a:spcAft>
              <a:defRPr sz="800">
                <a:solidFill>
                  <a:schemeClr val="accent6">
                    <a:lumMod val="60000"/>
                    <a:lumOff val="40000"/>
                  </a:schemeClr>
                </a:solidFill>
                <a:latin typeface="Arial"/>
                <a:ea typeface="+mn-ea"/>
                <a:cs typeface="+mn-cs"/>
              </a:defRPr>
            </a:lvl1pPr>
          </a:lstStyle>
          <a:p>
            <a:pPr>
              <a:defRPr/>
            </a:pPr>
            <a:fld id="{055D00ED-C7AF-FD4A-8A71-3AFB4B6D15F3}" type="slidenum">
              <a:rPr lang="en-US"/>
              <a:pPr>
                <a:defRPr/>
              </a:pPr>
              <a:t>‹#›</a:t>
            </a:fld>
            <a:endParaRPr lang="en-US" dirty="0"/>
          </a:p>
        </p:txBody>
      </p:sp>
      <p:sp>
        <p:nvSpPr>
          <p:cNvPr id="1028"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9" name="Text Placeholder 2"/>
          <p:cNvSpPr>
            <a:spLocks noGrp="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27" r:id="rId3"/>
    <p:sldLayoutId id="2147483825" r:id="rId4"/>
    <p:sldLayoutId id="2147483807" r:id="rId5"/>
    <p:sldLayoutId id="2147483818" r:id="rId6"/>
    <p:sldLayoutId id="2147483809" r:id="rId7"/>
    <p:sldLayoutId id="2147483810" r:id="rId8"/>
    <p:sldLayoutId id="2147483820" r:id="rId9"/>
    <p:sldLayoutId id="2147483819" r:id="rId10"/>
    <p:sldLayoutId id="2147483811" r:id="rId11"/>
    <p:sldLayoutId id="2147483812" r:id="rId12"/>
    <p:sldLayoutId id="2147483813" r:id="rId13"/>
    <p:sldLayoutId id="2147483822" r:id="rId14"/>
    <p:sldLayoutId id="2147483823" r:id="rId15"/>
    <p:sldLayoutId id="2147483821" r:id="rId16"/>
    <p:sldLayoutId id="2147483814" r:id="rId17"/>
    <p:sldLayoutId id="2147483815" r:id="rId18"/>
    <p:sldLayoutId id="2147483826" r:id="rId19"/>
  </p:sldLayoutIdLst>
  <p:transition spd="slow">
    <p:wipe dir="r"/>
  </p:transition>
  <p:hf hdr="0" ftr="0" dt="0"/>
  <p:txStyles>
    <p:titleStyle>
      <a:lvl1pPr algn="l" defTabSz="457200" rtl="0" eaLnBrk="1" fontAlgn="base" hangingPunct="1">
        <a:spcBef>
          <a:spcPct val="0"/>
        </a:spcBef>
        <a:spcAft>
          <a:spcPct val="0"/>
        </a:spcAft>
        <a:defRPr sz="2400" kern="1200">
          <a:solidFill>
            <a:srgbClr val="0079C1"/>
          </a:solidFill>
          <a:latin typeface="Arial"/>
          <a:ea typeface="ＭＳ Ｐゴシック" charset="0"/>
          <a:cs typeface="Arial"/>
        </a:defRPr>
      </a:lvl1pPr>
      <a:lvl2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2pPr>
      <a:lvl3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3pPr>
      <a:lvl4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4pPr>
      <a:lvl5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5pPr>
      <a:lvl6pPr marL="457200" algn="l" defTabSz="457200" rtl="0" eaLnBrk="1" fontAlgn="base" hangingPunct="1">
        <a:spcBef>
          <a:spcPct val="0"/>
        </a:spcBef>
        <a:spcAft>
          <a:spcPct val="0"/>
        </a:spcAft>
        <a:defRPr sz="2400">
          <a:solidFill>
            <a:srgbClr val="0079C1"/>
          </a:solidFill>
          <a:latin typeface="Arial" charset="0"/>
          <a:ea typeface="ＭＳ Ｐゴシック" charset="0"/>
        </a:defRPr>
      </a:lvl6pPr>
      <a:lvl7pPr marL="914400" algn="l" defTabSz="457200" rtl="0" eaLnBrk="1" fontAlgn="base" hangingPunct="1">
        <a:spcBef>
          <a:spcPct val="0"/>
        </a:spcBef>
        <a:spcAft>
          <a:spcPct val="0"/>
        </a:spcAft>
        <a:defRPr sz="2400">
          <a:solidFill>
            <a:srgbClr val="0079C1"/>
          </a:solidFill>
          <a:latin typeface="Arial" charset="0"/>
          <a:ea typeface="ＭＳ Ｐゴシック" charset="0"/>
        </a:defRPr>
      </a:lvl7pPr>
      <a:lvl8pPr marL="1371600" algn="l" defTabSz="457200" rtl="0" eaLnBrk="1" fontAlgn="base" hangingPunct="1">
        <a:spcBef>
          <a:spcPct val="0"/>
        </a:spcBef>
        <a:spcAft>
          <a:spcPct val="0"/>
        </a:spcAft>
        <a:defRPr sz="2400">
          <a:solidFill>
            <a:srgbClr val="0079C1"/>
          </a:solidFill>
          <a:latin typeface="Arial" charset="0"/>
          <a:ea typeface="ＭＳ Ｐゴシック" charset="0"/>
        </a:defRPr>
      </a:lvl8pPr>
      <a:lvl9pPr marL="1828800" algn="l" defTabSz="457200" rtl="0" eaLnBrk="1" fontAlgn="base" hangingPunct="1">
        <a:spcBef>
          <a:spcPct val="0"/>
        </a:spcBef>
        <a:spcAft>
          <a:spcPct val="0"/>
        </a:spcAft>
        <a:defRPr sz="2400">
          <a:solidFill>
            <a:srgbClr val="0079C1"/>
          </a:solidFill>
          <a:latin typeface="Arial" charset="0"/>
          <a:ea typeface="ＭＳ Ｐゴシック" charset="0"/>
        </a:defRPr>
      </a:lvl9pPr>
    </p:titleStyle>
    <p:bodyStyle>
      <a:lvl1pPr marL="0" indent="0" algn="l" defTabSz="457200" rtl="0" eaLnBrk="1" fontAlgn="base" hangingPunct="1">
        <a:spcBef>
          <a:spcPts val="1000"/>
        </a:spcBef>
        <a:spcAft>
          <a:spcPct val="0"/>
        </a:spcAft>
        <a:buFont typeface="Arial" charset="0"/>
        <a:buNone/>
        <a:defRPr sz="2000" b="1" kern="1200">
          <a:solidFill>
            <a:srgbClr val="0079C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video" Target="file:///C:\Users\audi\Desktop\Sandi%20Dwyer\Jeff%20and%20Lisa.wmv" TargetMode="External"/><Relationship Id="rId6" Type="http://schemas.openxmlformats.org/officeDocument/2006/relationships/image" Target="../media/image18.jpeg"/><Relationship Id="rId5" Type="http://schemas.openxmlformats.org/officeDocument/2006/relationships/hyperlink" Target="https://vimeo.com/370179733"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vimeo.com/370120866"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p:cNvSpPr>
            <a:spLocks noGrp="1"/>
          </p:cNvSpPr>
          <p:nvPr>
            <p:ph type="ctrTitle"/>
          </p:nvPr>
        </p:nvSpPr>
        <p:spPr>
          <a:xfrm>
            <a:off x="457200" y="1497403"/>
            <a:ext cx="3692106" cy="1981200"/>
          </a:xfrm>
        </p:spPr>
        <p:txBody>
          <a:bodyPr/>
          <a:lstStyle/>
          <a:p>
            <a:r>
              <a:rPr lang="en-CA" dirty="0"/>
              <a:t>Estate Planning:</a:t>
            </a:r>
            <a:br>
              <a:rPr lang="en-CA" dirty="0"/>
            </a:br>
            <a:r>
              <a:rPr lang="en-CA" dirty="0"/>
              <a:t>The Future of Your Family</a:t>
            </a:r>
            <a:endParaRPr lang="en-US" dirty="0"/>
          </a:p>
        </p:txBody>
      </p:sp>
      <p:sp>
        <p:nvSpPr>
          <p:cNvPr id="14" name="Subtitle 13"/>
          <p:cNvSpPr>
            <a:spLocks noGrp="1"/>
          </p:cNvSpPr>
          <p:nvPr>
            <p:ph type="subTitle" idx="1"/>
          </p:nvPr>
        </p:nvSpPr>
        <p:spPr>
          <a:xfrm>
            <a:off x="457200" y="3657598"/>
            <a:ext cx="3124200" cy="609599"/>
          </a:xfrm>
        </p:spPr>
        <p:txBody>
          <a:bodyPr/>
          <a:lstStyle/>
          <a:p>
            <a:r>
              <a:rPr lang="en-US" sz="2000" i="1" dirty="0"/>
              <a:t>Insert wholesaler name</a:t>
            </a:r>
            <a:endParaRPr lang="en-US" sz="1800" b="0" i="1" dirty="0"/>
          </a:p>
        </p:txBody>
      </p:sp>
    </p:spTree>
    <p:extLst>
      <p:ext uri="{BB962C8B-B14F-4D97-AF65-F5344CB8AC3E}">
        <p14:creationId xmlns:p14="http://schemas.microsoft.com/office/powerpoint/2010/main" val="1786495417"/>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1"/>
          <p:cNvSpPr>
            <a:spLocks noGrp="1"/>
          </p:cNvSpPr>
          <p:nvPr>
            <p:ph type="title" idx="4294967295"/>
          </p:nvPr>
        </p:nvSpPr>
        <p:spPr bwMode="auto">
          <a:xfrm>
            <a:off x="457200" y="228600"/>
            <a:ext cx="82296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Dax Offc Pro" pitchFamily="34" charset="0"/>
                <a:ea typeface="ＭＳ Ｐゴシック" pitchFamily="34" charset="-128"/>
                <a:cs typeface="Dax Offc Pro" pitchFamily="34" charset="0"/>
              </a:rPr>
              <a:t>Determining Your Objectives:</a:t>
            </a:r>
            <a:endParaRPr altLang="en-US" dirty="0">
              <a:latin typeface="Dax Offc Pro" pitchFamily="34" charset="0"/>
              <a:ea typeface="ＭＳ Ｐゴシック" pitchFamily="34" charset="-128"/>
              <a:cs typeface="Dax Offc Pro" pitchFamily="34" charset="0"/>
            </a:endParaRPr>
          </a:p>
        </p:txBody>
      </p:sp>
      <p:sp>
        <p:nvSpPr>
          <p:cNvPr id="2" name="Slide Number Placeholder 1"/>
          <p:cNvSpPr>
            <a:spLocks noGrp="1"/>
          </p:cNvSpPr>
          <p:nvPr>
            <p:ph type="sldNum" sz="quarter" idx="10"/>
          </p:nvPr>
        </p:nvSpPr>
        <p:spPr/>
        <p:txBody>
          <a:bodyPr/>
          <a:lstStyle/>
          <a:p>
            <a:pPr>
              <a:defRPr/>
            </a:pPr>
            <a:fld id="{412CB698-4264-D748-872F-B571D35E21A3}" type="slidenum">
              <a:rPr lang="en-US" smtClean="0"/>
              <a:pPr>
                <a:defRPr/>
              </a:pPr>
              <a:t>10</a:t>
            </a:fld>
            <a:endParaRPr lang="en-US" dirty="0"/>
          </a:p>
        </p:txBody>
      </p:sp>
      <p:graphicFrame>
        <p:nvGraphicFramePr>
          <p:cNvPr id="4" name="Diagram 3"/>
          <p:cNvGraphicFramePr/>
          <p:nvPr>
            <p:extLst>
              <p:ext uri="{D42A27DB-BD31-4B8C-83A1-F6EECF244321}">
                <p14:modId xmlns:p14="http://schemas.microsoft.com/office/powerpoint/2010/main" val="1259616327"/>
              </p:ext>
            </p:extLst>
          </p:nvPr>
        </p:nvGraphicFramePr>
        <p:xfrm>
          <a:off x="-1003069" y="114732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620000" y="2443942"/>
            <a:ext cx="914400" cy="914400"/>
          </a:xfrm>
          <a:prstGeom prst="rect">
            <a:avLst/>
          </a:prstGeom>
          <a:noFill/>
        </p:spPr>
        <p:txBody>
          <a:bodyPr wrap="none" lIns="0" tIns="0" rIns="0" bIns="0" rtlCol="0">
            <a:noAutofit/>
          </a:bodyPr>
          <a:lstStyle/>
          <a:p>
            <a:pPr>
              <a:spcBef>
                <a:spcPts val="1000"/>
              </a:spcBef>
            </a:pPr>
            <a:endParaRPr lang="en-CA" sz="2000" dirty="0">
              <a:latin typeface="Arial"/>
              <a:cs typeface="Arial"/>
            </a:endParaRPr>
          </a:p>
        </p:txBody>
      </p:sp>
      <p:sp>
        <p:nvSpPr>
          <p:cNvPr id="8" name="TextBox 7"/>
          <p:cNvSpPr txBox="1"/>
          <p:nvPr/>
        </p:nvSpPr>
        <p:spPr>
          <a:xfrm>
            <a:off x="3330633" y="1625138"/>
            <a:ext cx="4898967" cy="457200"/>
          </a:xfrm>
          <a:prstGeom prst="rect">
            <a:avLst/>
          </a:prstGeom>
          <a:noFill/>
        </p:spPr>
        <p:txBody>
          <a:bodyPr wrap="none" lIns="0" tIns="0" rIns="0" bIns="0" rtlCol="0">
            <a:noAutofit/>
          </a:bodyPr>
          <a:lstStyle/>
          <a:p>
            <a:pPr>
              <a:spcBef>
                <a:spcPts val="1000"/>
              </a:spcBef>
            </a:pPr>
            <a:r>
              <a:rPr lang="en-CA" altLang="en-US" sz="2000" dirty="0">
                <a:latin typeface="Dax Offc Pro" pitchFamily="34" charset="0"/>
                <a:ea typeface="ＭＳ Ｐゴシック" pitchFamily="34" charset="-128"/>
                <a:cs typeface="Dax Offc Pro" pitchFamily="34" charset="0"/>
              </a:rPr>
              <a:t>“</a:t>
            </a:r>
            <a:r>
              <a:rPr lang="en-CA" altLang="ja-JP" sz="2000" dirty="0">
                <a:latin typeface="Dax Offc Pro" pitchFamily="34" charset="0"/>
                <a:ea typeface="ＭＳ Ｐゴシック" pitchFamily="34" charset="-128"/>
                <a:cs typeface="Dax Offc Pro" pitchFamily="34" charset="0"/>
              </a:rPr>
              <a:t>I want to ensure my spouse is looked after</a:t>
            </a:r>
            <a:r>
              <a:rPr lang="en-CA" altLang="en-US" sz="2000" dirty="0">
                <a:latin typeface="Dax Offc Pro" pitchFamily="34" charset="0"/>
                <a:ea typeface="ＭＳ Ｐゴシック" pitchFamily="34" charset="-128"/>
                <a:cs typeface="Dax Offc Pro" pitchFamily="34" charset="0"/>
              </a:rPr>
              <a:t>”</a:t>
            </a:r>
            <a:endParaRPr lang="en-CA" altLang="ja-JP" sz="2000" dirty="0">
              <a:latin typeface="Dax Offc Pro" pitchFamily="34" charset="0"/>
              <a:ea typeface="ＭＳ Ｐゴシック" pitchFamily="34" charset="-128"/>
              <a:cs typeface="Dax Offc Pro" pitchFamily="34" charset="0"/>
            </a:endParaRPr>
          </a:p>
          <a:p>
            <a:pPr>
              <a:spcBef>
                <a:spcPts val="1000"/>
              </a:spcBef>
            </a:pPr>
            <a:endParaRPr lang="en-CA" sz="2000" dirty="0">
              <a:latin typeface="Arial"/>
              <a:cs typeface="Arial"/>
            </a:endParaRPr>
          </a:p>
        </p:txBody>
      </p:sp>
      <p:sp>
        <p:nvSpPr>
          <p:cNvPr id="9" name="TextBox 8"/>
          <p:cNvSpPr txBox="1"/>
          <p:nvPr/>
        </p:nvSpPr>
        <p:spPr>
          <a:xfrm>
            <a:off x="3528753" y="2909454"/>
            <a:ext cx="5005647" cy="729455"/>
          </a:xfrm>
          <a:prstGeom prst="rect">
            <a:avLst/>
          </a:prstGeom>
          <a:noFill/>
        </p:spPr>
        <p:txBody>
          <a:bodyPr wrap="none" lIns="0" tIns="0" rIns="0" bIns="0" rtlCol="0">
            <a:noAutofit/>
          </a:bodyPr>
          <a:lstStyle/>
          <a:p>
            <a:pPr>
              <a:spcAft>
                <a:spcPts val="1200"/>
              </a:spcAft>
              <a:tabLst>
                <a:tab pos="346075" algn="l"/>
              </a:tabLst>
            </a:pPr>
            <a:r>
              <a:rPr lang="en-CA" altLang="en-US" sz="2000" dirty="0">
                <a:latin typeface="Dax Offc Pro" pitchFamily="34" charset="0"/>
                <a:ea typeface="ＭＳ Ｐゴシック" pitchFamily="34" charset="-128"/>
                <a:cs typeface="Dax Offc Pro" pitchFamily="34" charset="0"/>
              </a:rPr>
              <a:t>“I want to protect the family cottage that has </a:t>
            </a:r>
            <a:br>
              <a:rPr lang="en-CA" altLang="en-US" sz="2000" dirty="0">
                <a:latin typeface="Dax Offc Pro" pitchFamily="34" charset="0"/>
                <a:ea typeface="ＭＳ Ｐゴシック" pitchFamily="34" charset="-128"/>
                <a:cs typeface="Dax Offc Pro" pitchFamily="34" charset="0"/>
              </a:rPr>
            </a:br>
            <a:r>
              <a:rPr lang="en-CA" altLang="en-US" sz="2000" dirty="0">
                <a:latin typeface="Dax Offc Pro" pitchFamily="34" charset="0"/>
                <a:ea typeface="ＭＳ Ｐゴシック" pitchFamily="34" charset="-128"/>
                <a:cs typeface="Dax Offc Pro" pitchFamily="34" charset="0"/>
              </a:rPr>
              <a:t>been passed down through generations”</a:t>
            </a:r>
          </a:p>
          <a:p>
            <a:pPr>
              <a:spcBef>
                <a:spcPts val="1000"/>
              </a:spcBef>
            </a:pPr>
            <a:endParaRPr lang="en-CA" sz="2000" dirty="0">
              <a:latin typeface="Arial"/>
              <a:cs typeface="Arial"/>
            </a:endParaRPr>
          </a:p>
        </p:txBody>
      </p:sp>
      <p:sp>
        <p:nvSpPr>
          <p:cNvPr id="10" name="TextBox 9"/>
          <p:cNvSpPr txBox="1"/>
          <p:nvPr/>
        </p:nvSpPr>
        <p:spPr>
          <a:xfrm>
            <a:off x="3308465" y="4217324"/>
            <a:ext cx="6425739" cy="457200"/>
          </a:xfrm>
          <a:prstGeom prst="rect">
            <a:avLst/>
          </a:prstGeom>
          <a:noFill/>
        </p:spPr>
        <p:txBody>
          <a:bodyPr wrap="none" lIns="0" tIns="0" rIns="0" bIns="0" rtlCol="0">
            <a:noAutofit/>
          </a:bodyPr>
          <a:lstStyle/>
          <a:p>
            <a:pPr>
              <a:spcBef>
                <a:spcPts val="1000"/>
              </a:spcBef>
            </a:pPr>
            <a:r>
              <a:rPr lang="en-CA" altLang="ja-JP" sz="2000" dirty="0">
                <a:latin typeface="Dax Offc Pro" pitchFamily="34" charset="0"/>
                <a:ea typeface="ＭＳ Ｐゴシック" pitchFamily="34" charset="-128"/>
                <a:cs typeface="Dax Offc Pro" pitchFamily="34" charset="0"/>
              </a:rPr>
              <a:t>“I want to avoid disputes among my family members” </a:t>
            </a:r>
          </a:p>
          <a:p>
            <a:pPr>
              <a:spcBef>
                <a:spcPts val="1000"/>
              </a:spcBef>
            </a:pPr>
            <a:endParaRPr lang="en-CA" sz="2000" dirty="0">
              <a:latin typeface="Arial"/>
              <a:cs typeface="Arial"/>
            </a:endParaRPr>
          </a:p>
        </p:txBody>
      </p:sp>
    </p:spTree>
    <p:extLst>
      <p:ext uri="{BB962C8B-B14F-4D97-AF65-F5344CB8AC3E}">
        <p14:creationId xmlns:p14="http://schemas.microsoft.com/office/powerpoint/2010/main" val="1733005354"/>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1"/>
          <p:cNvSpPr>
            <a:spLocks noGrp="1"/>
          </p:cNvSpPr>
          <p:nvPr>
            <p:ph type="title" idx="4294967295"/>
          </p:nvPr>
        </p:nvSpPr>
        <p:spPr bwMode="auto">
          <a:xfrm>
            <a:off x="350838" y="228600"/>
            <a:ext cx="82296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dirty="0">
                <a:latin typeface="Dax Offc Pro" pitchFamily="34" charset="0"/>
                <a:ea typeface="ＭＳ Ｐゴシック" pitchFamily="34" charset="-128"/>
                <a:cs typeface="Dax Offc Pro" pitchFamily="34" charset="0"/>
              </a:rPr>
              <a:t>Once you have set and understood your goals, determine:</a:t>
            </a:r>
          </a:p>
        </p:txBody>
      </p:sp>
      <p:sp>
        <p:nvSpPr>
          <p:cNvPr id="4" name="Content Placeholder 2"/>
          <p:cNvSpPr txBox="1">
            <a:spLocks/>
          </p:cNvSpPr>
          <p:nvPr/>
        </p:nvSpPr>
        <p:spPr bwMode="auto">
          <a:xfrm>
            <a:off x="476962" y="1142999"/>
            <a:ext cx="5059362"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defTabSz="457200" rtl="0" eaLnBrk="1" fontAlgn="base" hangingPunct="1">
              <a:spcBef>
                <a:spcPts val="1000"/>
              </a:spcBef>
              <a:spcAft>
                <a:spcPct val="0"/>
              </a:spcAft>
              <a:buFont typeface="Arial" charset="0"/>
              <a:buNone/>
              <a:defRPr sz="2000" b="1" kern="1200">
                <a:solidFill>
                  <a:srgbClr val="0079C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ts val="1200"/>
              </a:spcAft>
              <a:tabLst>
                <a:tab pos="346075" algn="l"/>
              </a:tabLst>
            </a:pPr>
            <a:r>
              <a:rPr lang="en-CA" altLang="en-US" sz="1600" b="0" dirty="0">
                <a:solidFill>
                  <a:schemeClr val="tx1"/>
                </a:solidFill>
                <a:latin typeface="Dax Offc Pro" pitchFamily="34" charset="0"/>
                <a:ea typeface="ＭＳ Ｐゴシック" pitchFamily="34" charset="-128"/>
                <a:cs typeface="Dax Offc Pro" pitchFamily="34" charset="0"/>
              </a:rPr>
              <a:t>Who do you want to benefit? List your beneficiaries:</a:t>
            </a:r>
          </a:p>
          <a:p>
            <a:pPr marL="346075" lvl="4" indent="285750">
              <a:spcBef>
                <a:spcPct val="0"/>
              </a:spcBef>
              <a:spcAft>
                <a:spcPts val="600"/>
              </a:spcAft>
              <a:buFont typeface="Lucida Grande" pitchFamily="2" charset="0"/>
              <a:buChar char="-"/>
              <a:tabLst>
                <a:tab pos="346075" algn="l"/>
              </a:tabLst>
            </a:pPr>
            <a:r>
              <a:rPr lang="en-CA" altLang="en-US" dirty="0">
                <a:latin typeface="Dax Offc Pro" pitchFamily="34" charset="0"/>
                <a:ea typeface="Dax Offc Pro" pitchFamily="34" charset="0"/>
                <a:cs typeface="Dax Offc Pro" pitchFamily="34" charset="0"/>
              </a:rPr>
              <a:t>Family</a:t>
            </a:r>
          </a:p>
          <a:p>
            <a:pPr marL="346075" lvl="4" indent="285750">
              <a:spcBef>
                <a:spcPct val="0"/>
              </a:spcBef>
              <a:spcAft>
                <a:spcPts val="600"/>
              </a:spcAft>
              <a:buFont typeface="Lucida Grande" pitchFamily="2" charset="0"/>
              <a:buChar char="-"/>
              <a:tabLst>
                <a:tab pos="346075" algn="l"/>
              </a:tabLst>
            </a:pPr>
            <a:r>
              <a:rPr lang="en-CA" altLang="en-US" dirty="0">
                <a:latin typeface="Dax Offc Pro" pitchFamily="34" charset="0"/>
                <a:ea typeface="Dax Offc Pro" pitchFamily="34" charset="0"/>
                <a:cs typeface="Dax Offc Pro" pitchFamily="34" charset="0"/>
              </a:rPr>
              <a:t>Friends</a:t>
            </a:r>
          </a:p>
          <a:p>
            <a:pPr marL="346075" lvl="4" indent="285750">
              <a:spcBef>
                <a:spcPct val="0"/>
              </a:spcBef>
              <a:spcAft>
                <a:spcPts val="1200"/>
              </a:spcAft>
              <a:buFont typeface="Lucida Grande" pitchFamily="2" charset="0"/>
              <a:buChar char="-"/>
              <a:tabLst>
                <a:tab pos="346075" algn="l"/>
              </a:tabLst>
            </a:pPr>
            <a:r>
              <a:rPr lang="en-CA" altLang="en-US" dirty="0">
                <a:latin typeface="Dax Offc Pro" pitchFamily="34" charset="0"/>
                <a:ea typeface="Dax Offc Pro" pitchFamily="34" charset="0"/>
                <a:cs typeface="Dax Offc Pro" pitchFamily="34" charset="0"/>
              </a:rPr>
              <a:t>Charities</a:t>
            </a:r>
          </a:p>
          <a:p>
            <a:pPr>
              <a:spcBef>
                <a:spcPct val="0"/>
              </a:spcBef>
              <a:spcAft>
                <a:spcPts val="1200"/>
              </a:spcAft>
              <a:tabLst>
                <a:tab pos="346075" algn="l"/>
              </a:tabLst>
            </a:pPr>
            <a:r>
              <a:rPr lang="en-CA" altLang="en-US" sz="1600" b="0" dirty="0">
                <a:solidFill>
                  <a:schemeClr val="tx1"/>
                </a:solidFill>
                <a:latin typeface="Dax Offc Pro" pitchFamily="34" charset="0"/>
                <a:ea typeface="ＭＳ Ｐゴシック" pitchFamily="34" charset="-128"/>
                <a:cs typeface="Dax Offc Pro" pitchFamily="34" charset="0"/>
              </a:rPr>
              <a:t>determine how much and when </a:t>
            </a:r>
          </a:p>
          <a:p>
            <a:pPr>
              <a:spcBef>
                <a:spcPct val="0"/>
              </a:spcBef>
              <a:spcAft>
                <a:spcPts val="1200"/>
              </a:spcAft>
              <a:tabLst>
                <a:tab pos="346075" algn="l"/>
              </a:tabLst>
            </a:pPr>
            <a:r>
              <a:rPr lang="en-CA" altLang="en-US" sz="1600" b="0" dirty="0">
                <a:solidFill>
                  <a:schemeClr val="tx1"/>
                </a:solidFill>
                <a:latin typeface="Dax Offc Pro" pitchFamily="34" charset="0"/>
                <a:ea typeface="ＭＳ Ｐゴシック" pitchFamily="34" charset="-128"/>
                <a:cs typeface="Dax Offc Pro" pitchFamily="34" charset="0"/>
              </a:rPr>
              <a:t>consider your personal circumstances, </a:t>
            </a:r>
            <a:br>
              <a:rPr lang="en-CA" altLang="en-US" sz="1600" b="0" dirty="0">
                <a:solidFill>
                  <a:schemeClr val="tx1"/>
                </a:solidFill>
                <a:latin typeface="Dax Offc Pro" pitchFamily="34" charset="0"/>
                <a:ea typeface="ＭＳ Ｐゴシック" pitchFamily="34" charset="-128"/>
                <a:cs typeface="Dax Offc Pro" pitchFamily="34" charset="0"/>
              </a:rPr>
            </a:br>
            <a:r>
              <a:rPr lang="en-CA" altLang="en-US" sz="1600" b="0" dirty="0">
                <a:solidFill>
                  <a:schemeClr val="tx1"/>
                </a:solidFill>
                <a:latin typeface="Dax Offc Pro" pitchFamily="34" charset="0"/>
                <a:ea typeface="ＭＳ Ｐゴシック" pitchFamily="34" charset="-128"/>
                <a:cs typeface="Dax Offc Pro" pitchFamily="34" charset="0"/>
              </a:rPr>
              <a:t>	(e.g., are you in a second marriage?) </a:t>
            </a:r>
          </a:p>
          <a:p>
            <a:pPr>
              <a:spcBef>
                <a:spcPct val="0"/>
              </a:spcBef>
              <a:spcAft>
                <a:spcPts val="1200"/>
              </a:spcAft>
              <a:tabLst>
                <a:tab pos="346075" algn="l"/>
              </a:tabLst>
            </a:pPr>
            <a:r>
              <a:rPr lang="en-CA" altLang="en-US" sz="1600" b="0" dirty="0">
                <a:solidFill>
                  <a:schemeClr val="tx1"/>
                </a:solidFill>
                <a:latin typeface="Dax Offc Pro" pitchFamily="34" charset="0"/>
                <a:ea typeface="ＭＳ Ｐゴシック" pitchFamily="34" charset="-128"/>
                <a:cs typeface="Dax Offc Pro" pitchFamily="34" charset="0"/>
              </a:rPr>
              <a:t>identify beneficiary issues, such as special </a:t>
            </a:r>
            <a:br>
              <a:rPr lang="en-CA" altLang="en-US" sz="1600" b="0" dirty="0">
                <a:solidFill>
                  <a:schemeClr val="tx1"/>
                </a:solidFill>
                <a:latin typeface="Dax Offc Pro" pitchFamily="34" charset="0"/>
                <a:ea typeface="ＭＳ Ｐゴシック" pitchFamily="34" charset="-128"/>
                <a:cs typeface="Dax Offc Pro" pitchFamily="34" charset="0"/>
              </a:rPr>
            </a:br>
            <a:r>
              <a:rPr lang="en-CA" altLang="en-US" sz="1600" b="0" dirty="0">
                <a:solidFill>
                  <a:schemeClr val="tx1"/>
                </a:solidFill>
                <a:latin typeface="Dax Offc Pro" pitchFamily="34" charset="0"/>
                <a:ea typeface="ＭＳ Ｐゴシック" pitchFamily="34" charset="-128"/>
                <a:cs typeface="Dax Offc Pro" pitchFamily="34" charset="0"/>
              </a:rPr>
              <a:t>	needs or unstable marriages etc.</a:t>
            </a:r>
          </a:p>
          <a:p>
            <a:pPr>
              <a:spcBef>
                <a:spcPct val="0"/>
              </a:spcBef>
              <a:spcAft>
                <a:spcPts val="1200"/>
              </a:spcAft>
              <a:tabLst>
                <a:tab pos="346075" algn="l"/>
              </a:tabLst>
            </a:pPr>
            <a:r>
              <a:rPr lang="en-CA" altLang="en-US" sz="1600" b="0" dirty="0">
                <a:solidFill>
                  <a:schemeClr val="tx1"/>
                </a:solidFill>
                <a:latin typeface="Dax Offc Pro" pitchFamily="34" charset="0"/>
                <a:ea typeface="ＭＳ Ｐゴシック" pitchFamily="34" charset="-128"/>
                <a:cs typeface="Dax Offc Pro" pitchFamily="34" charset="0"/>
              </a:rPr>
              <a:t>determine best way to provide for them</a:t>
            </a:r>
          </a:p>
        </p:txBody>
      </p:sp>
      <p:grpSp>
        <p:nvGrpSpPr>
          <p:cNvPr id="5" name="Group 1"/>
          <p:cNvGrpSpPr>
            <a:grpSpLocks/>
          </p:cNvGrpSpPr>
          <p:nvPr/>
        </p:nvGrpSpPr>
        <p:grpSpPr bwMode="auto">
          <a:xfrm>
            <a:off x="4827588" y="1431925"/>
            <a:ext cx="3778250" cy="3783013"/>
            <a:chOff x="4518025" y="1298575"/>
            <a:chExt cx="4136912" cy="4140000"/>
          </a:xfrm>
        </p:grpSpPr>
        <p:sp>
          <p:nvSpPr>
            <p:cNvPr id="6" name="Oval 8"/>
            <p:cNvSpPr>
              <a:spLocks noChangeAspect="1" noChangeArrowheads="1"/>
            </p:cNvSpPr>
            <p:nvPr/>
          </p:nvSpPr>
          <p:spPr bwMode="auto">
            <a:xfrm>
              <a:off x="4608029" y="1388575"/>
              <a:ext cx="3956904" cy="39600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a:endParaRPr lang="en-US" altLang="en-US" dirty="0">
                <a:solidFill>
                  <a:srgbClr val="FFFFFF"/>
                </a:solidFill>
                <a:latin typeface="Dax Offc Pro" pitchFamily="34" charset="0"/>
              </a:endParaRPr>
            </a:p>
          </p:txBody>
        </p:sp>
        <p:sp>
          <p:nvSpPr>
            <p:cNvPr id="7" name="Oval 6"/>
            <p:cNvSpPr/>
            <p:nvPr/>
          </p:nvSpPr>
          <p:spPr bwMode="auto">
            <a:xfrm>
              <a:off x="4518025" y="1298575"/>
              <a:ext cx="4136912" cy="4140000"/>
            </a:xfrm>
            <a:prstGeom prst="ellipse">
              <a:avLst/>
            </a:prstGeom>
            <a:noFill/>
            <a:ln>
              <a:solidFill>
                <a:srgbClr val="0079C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dirty="0">
                <a:latin typeface="Dax Offc Pro"/>
              </a:endParaRPr>
            </a:p>
          </p:txBody>
        </p:sp>
      </p:grpSp>
      <p:sp>
        <p:nvSpPr>
          <p:cNvPr id="8" name="Slide Number Placeholder 7"/>
          <p:cNvSpPr>
            <a:spLocks noGrp="1"/>
          </p:cNvSpPr>
          <p:nvPr>
            <p:ph type="sldNum" sz="quarter" idx="10"/>
          </p:nvPr>
        </p:nvSpPr>
        <p:spPr/>
        <p:txBody>
          <a:bodyPr/>
          <a:lstStyle/>
          <a:p>
            <a:pPr>
              <a:defRPr/>
            </a:pPr>
            <a:fld id="{412CB698-4264-D748-872F-B571D35E21A3}" type="slidenum">
              <a:rPr lang="en-US" smtClean="0"/>
              <a:pPr>
                <a:defRPr/>
              </a:pPr>
              <a:t>11</a:t>
            </a:fld>
            <a:endParaRPr lang="en-US" dirty="0"/>
          </a:p>
        </p:txBody>
      </p:sp>
    </p:spTree>
    <p:extLst>
      <p:ext uri="{BB962C8B-B14F-4D97-AF65-F5344CB8AC3E}">
        <p14:creationId xmlns:p14="http://schemas.microsoft.com/office/powerpoint/2010/main" val="1835872877"/>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1"/>
          <p:cNvSpPr>
            <a:spLocks noGrp="1"/>
          </p:cNvSpPr>
          <p:nvPr>
            <p:ph type="title" idx="4294967295"/>
          </p:nvPr>
        </p:nvSpPr>
        <p:spPr bwMode="auto">
          <a:xfrm>
            <a:off x="357188" y="228600"/>
            <a:ext cx="82296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Dax Offc Pro" pitchFamily="34" charset="0"/>
                <a:ea typeface="ＭＳ Ｐゴシック" pitchFamily="34" charset="-128"/>
                <a:cs typeface="Dax Offc Pro" pitchFamily="34" charset="0"/>
              </a:rPr>
              <a:t>Choosing the Right Executor</a:t>
            </a:r>
            <a:endParaRPr altLang="en-US" dirty="0">
              <a:latin typeface="Dax Offc Pro" pitchFamily="34" charset="0"/>
              <a:ea typeface="ＭＳ Ｐゴシック" pitchFamily="34" charset="-128"/>
              <a:cs typeface="Dax Offc Pro" pitchFamily="34" charset="0"/>
            </a:endParaRPr>
          </a:p>
        </p:txBody>
      </p:sp>
      <p:sp>
        <p:nvSpPr>
          <p:cNvPr id="4" name="Content Placeholder 2"/>
          <p:cNvSpPr txBox="1">
            <a:spLocks/>
          </p:cNvSpPr>
          <p:nvPr/>
        </p:nvSpPr>
        <p:spPr bwMode="auto">
          <a:xfrm>
            <a:off x="357188" y="1143000"/>
            <a:ext cx="8455736"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defTabSz="457200" rtl="0" eaLnBrk="1" fontAlgn="base" hangingPunct="1">
              <a:spcBef>
                <a:spcPts val="1000"/>
              </a:spcBef>
              <a:spcAft>
                <a:spcPct val="0"/>
              </a:spcAft>
              <a:buFont typeface="Arial" charset="0"/>
              <a:buNone/>
              <a:defRPr sz="2000" b="1" kern="1200">
                <a:solidFill>
                  <a:srgbClr val="0079C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ts val="1200"/>
              </a:spcAft>
            </a:pPr>
            <a:r>
              <a:rPr lang="en-CA" altLang="en-US" sz="1600" b="0" dirty="0">
                <a:solidFill>
                  <a:schemeClr val="tx1"/>
                </a:solidFill>
                <a:latin typeface="Dax Offc Pro" pitchFamily="34" charset="0"/>
                <a:ea typeface="ＭＳ Ｐゴシック" pitchFamily="34" charset="-128"/>
                <a:cs typeface="Dax Offc Pro" pitchFamily="34" charset="0"/>
              </a:rPr>
              <a:t>Executors are responsible for a variety of tasks ranging from funeral arrangements to filing income tax returns with CRA, to the final distribution of the estate assets.</a:t>
            </a:r>
          </a:p>
          <a:p>
            <a:pPr marL="285750" indent="-285750">
              <a:spcBef>
                <a:spcPct val="0"/>
              </a:spcBef>
              <a:spcAft>
                <a:spcPts val="1200"/>
              </a:spcAft>
              <a:buFont typeface="Arial" pitchFamily="34" charset="0"/>
              <a:buChar char="•"/>
            </a:pPr>
            <a:endParaRPr lang="en-CA" altLang="en-US" sz="1600" b="0" dirty="0">
              <a:solidFill>
                <a:schemeClr val="tx1"/>
              </a:solidFill>
              <a:latin typeface="Dax Offc Pro" pitchFamily="34" charset="0"/>
              <a:ea typeface="ＭＳ Ｐゴシック" pitchFamily="34" charset="-128"/>
              <a:cs typeface="Dax Offc Pro" pitchFamily="34" charset="0"/>
            </a:endParaRPr>
          </a:p>
          <a:p>
            <a:pPr marL="744538" lvl="1" indent="-285750">
              <a:spcBef>
                <a:spcPct val="0"/>
              </a:spcBef>
              <a:spcAft>
                <a:spcPts val="1200"/>
              </a:spcAft>
              <a:buFont typeface="Arial" pitchFamily="34" charset="0"/>
              <a:buChar char="•"/>
            </a:pPr>
            <a:r>
              <a:rPr lang="en-CA" altLang="en-US" sz="1600" b="0" dirty="0">
                <a:solidFill>
                  <a:schemeClr val="tx1"/>
                </a:solidFill>
                <a:latin typeface="Dax Offc Pro" pitchFamily="34" charset="0"/>
                <a:ea typeface="ＭＳ Ｐゴシック" pitchFamily="34" charset="-128"/>
                <a:cs typeface="Dax Offc Pro" pitchFamily="34" charset="0"/>
              </a:rPr>
              <a:t>availability</a:t>
            </a:r>
          </a:p>
          <a:p>
            <a:pPr marL="744538" lvl="1" indent="-285750">
              <a:spcBef>
                <a:spcPct val="0"/>
              </a:spcBef>
              <a:spcAft>
                <a:spcPts val="1200"/>
              </a:spcAft>
              <a:buFont typeface="Arial" pitchFamily="34" charset="0"/>
              <a:buChar char="•"/>
            </a:pPr>
            <a:r>
              <a:rPr lang="en-CA" altLang="en-US" sz="1600" b="0" dirty="0">
                <a:solidFill>
                  <a:schemeClr val="tx1"/>
                </a:solidFill>
                <a:latin typeface="Dax Offc Pro" pitchFamily="34" charset="0"/>
                <a:ea typeface="ＭＳ Ｐゴシック" pitchFamily="34" charset="-128"/>
                <a:cs typeface="Dax Offc Pro" pitchFamily="34" charset="0"/>
              </a:rPr>
              <a:t>financial accountability</a:t>
            </a:r>
          </a:p>
          <a:p>
            <a:pPr marL="744538" lvl="1" indent="-285750">
              <a:spcBef>
                <a:spcPct val="0"/>
              </a:spcBef>
              <a:spcAft>
                <a:spcPts val="1200"/>
              </a:spcAft>
              <a:buFont typeface="Arial" pitchFamily="34" charset="0"/>
              <a:buChar char="•"/>
            </a:pPr>
            <a:r>
              <a:rPr lang="en-CA" altLang="en-US" sz="1600" b="0" dirty="0">
                <a:solidFill>
                  <a:schemeClr val="tx1"/>
                </a:solidFill>
                <a:latin typeface="Dax Offc Pro" pitchFamily="34" charset="0"/>
                <a:ea typeface="ＭＳ Ｐゴシック" pitchFamily="34" charset="-128"/>
                <a:cs typeface="Dax Offc Pro" pitchFamily="34" charset="0"/>
              </a:rPr>
              <a:t>trustworthiness</a:t>
            </a:r>
          </a:p>
          <a:p>
            <a:pPr marL="744538" lvl="1" indent="-285750">
              <a:spcBef>
                <a:spcPct val="0"/>
              </a:spcBef>
              <a:spcAft>
                <a:spcPts val="1200"/>
              </a:spcAft>
              <a:buFont typeface="Arial" pitchFamily="34" charset="0"/>
              <a:buChar char="•"/>
            </a:pPr>
            <a:r>
              <a:rPr lang="en-CA" altLang="en-US" sz="1600" b="0" dirty="0">
                <a:solidFill>
                  <a:schemeClr val="tx1"/>
                </a:solidFill>
                <a:latin typeface="Dax Offc Pro" pitchFamily="34" charset="0"/>
                <a:ea typeface="ＭＳ Ｐゴシック" pitchFamily="34" charset="-128"/>
                <a:cs typeface="Dax Offc Pro" pitchFamily="34" charset="0"/>
              </a:rPr>
              <a:t>good judgment</a:t>
            </a:r>
          </a:p>
          <a:p>
            <a:pPr marL="744538" lvl="1" indent="-285750">
              <a:spcBef>
                <a:spcPct val="0"/>
              </a:spcBef>
              <a:spcAft>
                <a:spcPts val="1200"/>
              </a:spcAft>
              <a:buFont typeface="Arial" pitchFamily="34" charset="0"/>
              <a:buChar char="•"/>
            </a:pPr>
            <a:r>
              <a:rPr lang="en-CA" altLang="en-US" sz="1600" b="0" dirty="0">
                <a:solidFill>
                  <a:schemeClr val="tx1"/>
                </a:solidFill>
                <a:latin typeface="Dax Offc Pro" pitchFamily="34" charset="0"/>
                <a:ea typeface="ＭＳ Ｐゴシック" pitchFamily="34" charset="-128"/>
                <a:cs typeface="Dax Offc Pro" pitchFamily="34" charset="0"/>
              </a:rPr>
              <a:t>impartiality</a:t>
            </a:r>
          </a:p>
          <a:p>
            <a:pPr marL="744538" lvl="1" indent="-285750">
              <a:spcBef>
                <a:spcPct val="0"/>
              </a:spcBef>
              <a:spcAft>
                <a:spcPts val="1200"/>
              </a:spcAft>
              <a:buFont typeface="Arial" pitchFamily="34" charset="0"/>
              <a:buChar char="•"/>
            </a:pPr>
            <a:r>
              <a:rPr lang="en-CA" altLang="en-US" sz="1600" b="0" dirty="0">
                <a:solidFill>
                  <a:schemeClr val="tx1"/>
                </a:solidFill>
                <a:latin typeface="Dax Offc Pro" pitchFamily="34" charset="0"/>
                <a:ea typeface="ＭＳ Ｐゴシック" pitchFamily="34" charset="-128"/>
                <a:cs typeface="Dax Offc Pro" pitchFamily="34" charset="0"/>
              </a:rPr>
              <a:t>longevity and continuity </a:t>
            </a:r>
          </a:p>
          <a:p>
            <a:pPr marL="744538" lvl="1" indent="-285750">
              <a:spcBef>
                <a:spcPct val="0"/>
              </a:spcBef>
              <a:spcAft>
                <a:spcPts val="1200"/>
              </a:spcAft>
              <a:buFont typeface="Arial" pitchFamily="34" charset="0"/>
              <a:buChar char="•"/>
            </a:pPr>
            <a:r>
              <a:rPr lang="en-CA" altLang="en-US" sz="1600" b="0" dirty="0">
                <a:solidFill>
                  <a:schemeClr val="tx1"/>
                </a:solidFill>
                <a:latin typeface="Dax Offc Pro" pitchFamily="34" charset="0"/>
                <a:ea typeface="ＭＳ Ｐゴシック" pitchFamily="34" charset="-128"/>
                <a:cs typeface="Dax Offc Pro" pitchFamily="34" charset="0"/>
              </a:rPr>
              <a:t>risk management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056" y="1819308"/>
            <a:ext cx="3326359" cy="43259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0"/>
          </p:nvPr>
        </p:nvSpPr>
        <p:spPr/>
        <p:txBody>
          <a:bodyPr/>
          <a:lstStyle/>
          <a:p>
            <a:pPr>
              <a:defRPr/>
            </a:pPr>
            <a:fld id="{412CB698-4264-D748-872F-B571D35E21A3}" type="slidenum">
              <a:rPr lang="en-US" smtClean="0"/>
              <a:pPr>
                <a:defRPr/>
              </a:pPr>
              <a:t>12</a:t>
            </a:fld>
            <a:endParaRPr lang="en-US" dirty="0"/>
          </a:p>
        </p:txBody>
      </p:sp>
    </p:spTree>
    <p:extLst>
      <p:ext uri="{BB962C8B-B14F-4D97-AF65-F5344CB8AC3E}">
        <p14:creationId xmlns:p14="http://schemas.microsoft.com/office/powerpoint/2010/main" val="1336365759"/>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F047-7F9E-4E23-AB48-0BD654CF52F0}"/>
              </a:ext>
            </a:extLst>
          </p:cNvPr>
          <p:cNvSpPr>
            <a:spLocks noGrp="1"/>
          </p:cNvSpPr>
          <p:nvPr>
            <p:ph type="title"/>
          </p:nvPr>
        </p:nvSpPr>
        <p:spPr>
          <a:xfrm>
            <a:off x="468267" y="182880"/>
            <a:ext cx="8229600" cy="914400"/>
          </a:xfrm>
        </p:spPr>
        <p:txBody>
          <a:bodyPr/>
          <a:lstStyle/>
          <a:p>
            <a:r>
              <a:rPr lang="en-US" dirty="0">
                <a:latin typeface="Dax Offc Pro"/>
              </a:rPr>
              <a:t>Completing your Wills and POAs</a:t>
            </a:r>
            <a:endParaRPr lang="en-CA" dirty="0">
              <a:latin typeface="Dax Offc Pro"/>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940" y="1181100"/>
            <a:ext cx="2689860" cy="4648200"/>
          </a:xfrm>
          <a:prstGeom prst="rect">
            <a:avLst/>
          </a:prstGeom>
        </p:spPr>
      </p:pic>
      <p:sp>
        <p:nvSpPr>
          <p:cNvPr id="3" name="Rectangle 2"/>
          <p:cNvSpPr/>
          <p:nvPr/>
        </p:nvSpPr>
        <p:spPr>
          <a:xfrm>
            <a:off x="468267" y="1687705"/>
            <a:ext cx="1508746" cy="400110"/>
          </a:xfrm>
          <a:prstGeom prst="rect">
            <a:avLst/>
          </a:prstGeom>
        </p:spPr>
        <p:txBody>
          <a:bodyPr wrap="none">
            <a:spAutoFit/>
          </a:bodyPr>
          <a:lstStyle/>
          <a:p>
            <a:pPr>
              <a:spcBef>
                <a:spcPts val="1000"/>
              </a:spcBef>
              <a:spcAft>
                <a:spcPts val="0"/>
              </a:spcAft>
            </a:pPr>
            <a:r>
              <a:rPr lang="en-US" sz="2000" b="1" dirty="0">
                <a:solidFill>
                  <a:srgbClr val="0079C1"/>
                </a:solidFill>
                <a:latin typeface="Dax Offc Pro"/>
                <a:cs typeface="Arial"/>
              </a:rPr>
              <a:t>Difference</a:t>
            </a:r>
            <a:r>
              <a:rPr lang="en-US" sz="2000" b="1" dirty="0">
                <a:solidFill>
                  <a:srgbClr val="0079C1"/>
                </a:solidFill>
                <a:latin typeface="Arial"/>
                <a:cs typeface="Arial"/>
              </a:rPr>
              <a:t> </a:t>
            </a:r>
          </a:p>
        </p:txBody>
      </p:sp>
      <p:sp>
        <p:nvSpPr>
          <p:cNvPr id="7" name="Rectangle 6"/>
          <p:cNvSpPr/>
          <p:nvPr/>
        </p:nvSpPr>
        <p:spPr>
          <a:xfrm>
            <a:off x="468267" y="3993686"/>
            <a:ext cx="1721946" cy="400110"/>
          </a:xfrm>
          <a:prstGeom prst="rect">
            <a:avLst/>
          </a:prstGeom>
        </p:spPr>
        <p:txBody>
          <a:bodyPr wrap="none">
            <a:spAutoFit/>
          </a:bodyPr>
          <a:lstStyle/>
          <a:p>
            <a:pPr>
              <a:spcBef>
                <a:spcPts val="1000"/>
              </a:spcBef>
              <a:spcAft>
                <a:spcPts val="0"/>
              </a:spcAft>
            </a:pPr>
            <a:r>
              <a:rPr lang="en-US" sz="2000" b="1" dirty="0">
                <a:solidFill>
                  <a:srgbClr val="0079C1"/>
                </a:solidFill>
                <a:latin typeface="Dax Offc Pro"/>
                <a:cs typeface="Arial"/>
              </a:rPr>
              <a:t>Revisit often</a:t>
            </a:r>
          </a:p>
        </p:txBody>
      </p:sp>
      <p:sp>
        <p:nvSpPr>
          <p:cNvPr id="6" name="Rectangle 5"/>
          <p:cNvSpPr/>
          <p:nvPr/>
        </p:nvSpPr>
        <p:spPr>
          <a:xfrm>
            <a:off x="467597" y="2122521"/>
            <a:ext cx="4572000" cy="1579920"/>
          </a:xfrm>
          <a:prstGeom prst="rect">
            <a:avLst/>
          </a:prstGeom>
        </p:spPr>
        <p:txBody>
          <a:bodyPr>
            <a:spAutoFit/>
          </a:bodyPr>
          <a:lstStyle/>
          <a:p>
            <a:pPr marL="233363" lvl="1" indent="-233363">
              <a:spcBef>
                <a:spcPts val="1000"/>
              </a:spcBef>
              <a:buFont typeface="Arial"/>
              <a:buChar char="•"/>
            </a:pPr>
            <a:r>
              <a:rPr lang="en-US" sz="1600" dirty="0">
                <a:latin typeface="Dax Offc Pro"/>
                <a:cs typeface="Arial"/>
              </a:rPr>
              <a:t>Wills – providing for others when you </a:t>
            </a:r>
            <a:br>
              <a:rPr lang="en-US" sz="1600" dirty="0">
                <a:latin typeface="Dax Offc Pro"/>
                <a:cs typeface="Arial"/>
              </a:rPr>
            </a:br>
            <a:r>
              <a:rPr lang="en-US" sz="1600" dirty="0">
                <a:latin typeface="Dax Offc Pro"/>
                <a:cs typeface="Arial"/>
              </a:rPr>
              <a:t>are gone</a:t>
            </a:r>
          </a:p>
          <a:p>
            <a:pPr marL="233363" lvl="1" indent="-233363">
              <a:spcBef>
                <a:spcPts val="1000"/>
              </a:spcBef>
              <a:buFont typeface="Arial"/>
              <a:buChar char="•"/>
            </a:pPr>
            <a:r>
              <a:rPr lang="en-US" sz="1600" dirty="0">
                <a:latin typeface="Dax Offc Pro"/>
                <a:cs typeface="Arial"/>
              </a:rPr>
              <a:t>POAs – providing for your care if you should become incapable</a:t>
            </a:r>
          </a:p>
          <a:p>
            <a:pPr marL="233363" lvl="1" indent="-233363">
              <a:spcBef>
                <a:spcPts val="1000"/>
              </a:spcBef>
              <a:buFont typeface="Arial"/>
              <a:buChar char="•"/>
            </a:pPr>
            <a:r>
              <a:rPr lang="en-US" sz="1600" dirty="0">
                <a:latin typeface="Dax Offc Pro"/>
                <a:cs typeface="Arial"/>
              </a:rPr>
              <a:t>Financial vs. personal care POA</a:t>
            </a:r>
          </a:p>
        </p:txBody>
      </p:sp>
      <p:sp>
        <p:nvSpPr>
          <p:cNvPr id="10" name="Rectangle 9"/>
          <p:cNvSpPr/>
          <p:nvPr/>
        </p:nvSpPr>
        <p:spPr>
          <a:xfrm>
            <a:off x="471044" y="4419872"/>
            <a:ext cx="4572000" cy="1205458"/>
          </a:xfrm>
          <a:prstGeom prst="rect">
            <a:avLst/>
          </a:prstGeom>
        </p:spPr>
        <p:txBody>
          <a:bodyPr>
            <a:spAutoFit/>
          </a:bodyPr>
          <a:lstStyle/>
          <a:p>
            <a:pPr marL="233363" lvl="1" indent="-233363">
              <a:spcBef>
                <a:spcPts val="1000"/>
              </a:spcBef>
              <a:buFont typeface="Arial"/>
              <a:buChar char="•"/>
            </a:pPr>
            <a:r>
              <a:rPr lang="en-US" sz="1600" dirty="0">
                <a:latin typeface="Dax Offc Pro"/>
                <a:cs typeface="Arial"/>
              </a:rPr>
              <a:t>These are part of your overall </a:t>
            </a:r>
            <a:br>
              <a:rPr lang="en-US" sz="1600" dirty="0">
                <a:latin typeface="Dax Offc Pro"/>
                <a:cs typeface="Arial"/>
              </a:rPr>
            </a:br>
            <a:r>
              <a:rPr lang="en-US" sz="1600" dirty="0">
                <a:latin typeface="Dax Offc Pro"/>
                <a:cs typeface="Arial"/>
              </a:rPr>
              <a:t>financial strategy</a:t>
            </a:r>
          </a:p>
          <a:p>
            <a:pPr marL="233363" lvl="1" indent="-233363">
              <a:spcBef>
                <a:spcPts val="1000"/>
              </a:spcBef>
              <a:buFont typeface="Arial"/>
              <a:buChar char="•"/>
            </a:pPr>
            <a:r>
              <a:rPr lang="en-US" sz="1600" dirty="0">
                <a:latin typeface="Dax Offc Pro"/>
                <a:cs typeface="Arial"/>
              </a:rPr>
              <a:t>Revisit at least as often as there </a:t>
            </a:r>
            <a:br>
              <a:rPr lang="en-US" sz="1600" dirty="0">
                <a:latin typeface="Dax Offc Pro"/>
                <a:cs typeface="Arial"/>
              </a:rPr>
            </a:br>
            <a:r>
              <a:rPr lang="en-US" sz="1600" dirty="0">
                <a:latin typeface="Dax Offc Pro"/>
                <a:cs typeface="Arial"/>
              </a:rPr>
              <a:t>is a change in relationship</a:t>
            </a:r>
          </a:p>
        </p:txBody>
      </p:sp>
      <p:sp>
        <p:nvSpPr>
          <p:cNvPr id="5" name="Slide Number Placeholder 4"/>
          <p:cNvSpPr>
            <a:spLocks noGrp="1"/>
          </p:cNvSpPr>
          <p:nvPr>
            <p:ph type="sldNum" sz="quarter" idx="11"/>
          </p:nvPr>
        </p:nvSpPr>
        <p:spPr/>
        <p:txBody>
          <a:bodyPr/>
          <a:lstStyle/>
          <a:p>
            <a:pPr>
              <a:defRPr/>
            </a:pPr>
            <a:fld id="{A8C2AA5B-A104-014F-B9FD-226CAFC3787C}" type="slidenum">
              <a:rPr lang="en-US" smtClean="0"/>
              <a:pPr>
                <a:defRPr/>
              </a:pPr>
              <a:t>13</a:t>
            </a:fld>
            <a:endParaRPr lang="en-US" dirty="0"/>
          </a:p>
        </p:txBody>
      </p:sp>
      <p:sp>
        <p:nvSpPr>
          <p:cNvPr id="11" name="Rectangle 10"/>
          <p:cNvSpPr/>
          <p:nvPr/>
        </p:nvSpPr>
        <p:spPr>
          <a:xfrm>
            <a:off x="390579" y="1164021"/>
            <a:ext cx="4572000" cy="338554"/>
          </a:xfrm>
          <a:prstGeom prst="rect">
            <a:avLst/>
          </a:prstGeom>
        </p:spPr>
        <p:txBody>
          <a:bodyPr>
            <a:spAutoFit/>
          </a:bodyPr>
          <a:lstStyle/>
          <a:p>
            <a:pPr marL="0" lvl="1">
              <a:spcBef>
                <a:spcPts val="1000"/>
              </a:spcBef>
            </a:pPr>
            <a:r>
              <a:rPr lang="en-US" sz="1600" dirty="0">
                <a:solidFill>
                  <a:srgbClr val="0079C1"/>
                </a:solidFill>
                <a:latin typeface="Dax Offc Pro"/>
                <a:cs typeface="Arial"/>
              </a:rPr>
              <a:t>Prioritize completing your Wills and POAs!</a:t>
            </a:r>
          </a:p>
        </p:txBody>
      </p:sp>
    </p:spTree>
    <p:extLst>
      <p:ext uri="{BB962C8B-B14F-4D97-AF65-F5344CB8AC3E}">
        <p14:creationId xmlns:p14="http://schemas.microsoft.com/office/powerpoint/2010/main" val="2582510158"/>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 y="1147918"/>
            <a:ext cx="9144000" cy="51053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109A9D-54B3-4ADE-9174-523B3C7D27FF}"/>
              </a:ext>
            </a:extLst>
          </p:cNvPr>
          <p:cNvSpPr>
            <a:spLocks noGrp="1"/>
          </p:cNvSpPr>
          <p:nvPr>
            <p:ph type="title"/>
          </p:nvPr>
        </p:nvSpPr>
        <p:spPr>
          <a:xfrm>
            <a:off x="457199" y="126124"/>
            <a:ext cx="8229600" cy="788276"/>
          </a:xfrm>
        </p:spPr>
        <p:txBody>
          <a:bodyPr/>
          <a:lstStyle/>
          <a:p>
            <a:r>
              <a:rPr lang="en-US" dirty="0">
                <a:latin typeface="Dax Offc Pro"/>
              </a:rPr>
              <a:t>Essential Conversations</a:t>
            </a:r>
            <a:endParaRPr lang="en-CA" dirty="0">
              <a:latin typeface="Dax Offc Pro"/>
            </a:endParaRPr>
          </a:p>
        </p:txBody>
      </p:sp>
      <p:sp>
        <p:nvSpPr>
          <p:cNvPr id="17" name="Line 19"/>
          <p:cNvSpPr>
            <a:spLocks noChangeShapeType="1"/>
          </p:cNvSpPr>
          <p:nvPr/>
        </p:nvSpPr>
        <p:spPr bwMode="auto">
          <a:xfrm>
            <a:off x="0" y="6248400"/>
            <a:ext cx="91440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Dax Offc Pro"/>
            </a:endParaRPr>
          </a:p>
        </p:txBody>
      </p:sp>
      <p:grpSp>
        <p:nvGrpSpPr>
          <p:cNvPr id="3" name="Group 2"/>
          <p:cNvGrpSpPr/>
          <p:nvPr/>
        </p:nvGrpSpPr>
        <p:grpSpPr>
          <a:xfrm>
            <a:off x="458435" y="1102718"/>
            <a:ext cx="8370932" cy="995931"/>
            <a:chOff x="458435" y="1102718"/>
            <a:chExt cx="8370932" cy="995931"/>
          </a:xfrm>
        </p:grpSpPr>
        <p:sp>
          <p:nvSpPr>
            <p:cNvPr id="16" name="Rectangle 15"/>
            <p:cNvSpPr/>
            <p:nvPr/>
          </p:nvSpPr>
          <p:spPr>
            <a:xfrm>
              <a:off x="2998838" y="1383890"/>
              <a:ext cx="4650659" cy="400110"/>
            </a:xfrm>
            <a:prstGeom prst="rect">
              <a:avLst/>
            </a:prstGeom>
          </p:spPr>
          <p:txBody>
            <a:bodyPr wrap="square">
              <a:spAutoFit/>
            </a:bodyPr>
            <a:lstStyle/>
            <a:p>
              <a:r>
                <a:rPr lang="en-US" sz="2000" dirty="0">
                  <a:solidFill>
                    <a:prstClr val="black"/>
                  </a:solidFill>
                  <a:latin typeface="Dax Offc Pro"/>
                  <a:cs typeface="Arial"/>
                </a:rPr>
                <a:t>Talking to the </a:t>
              </a:r>
              <a:r>
                <a:rPr lang="en-US" sz="2000" b="1" dirty="0">
                  <a:solidFill>
                    <a:prstClr val="black"/>
                  </a:solidFill>
                  <a:latin typeface="Dax Offc Pro"/>
                  <a:cs typeface="Arial"/>
                </a:rPr>
                <a:t>most important people</a:t>
              </a:r>
              <a:r>
                <a:rPr lang="en-US" sz="2000" dirty="0">
                  <a:solidFill>
                    <a:prstClr val="black"/>
                  </a:solidFill>
                  <a:latin typeface="Dax Offc Pro"/>
                  <a:cs typeface="Arial"/>
                </a:rPr>
                <a:t> </a:t>
              </a:r>
            </a:p>
          </p:txBody>
        </p:sp>
        <p:sp>
          <p:nvSpPr>
            <p:cNvPr id="19" name="Rectangle 18"/>
            <p:cNvSpPr/>
            <p:nvPr/>
          </p:nvSpPr>
          <p:spPr>
            <a:xfrm>
              <a:off x="458435" y="1102718"/>
              <a:ext cx="4182392" cy="338554"/>
            </a:xfrm>
            <a:prstGeom prst="rect">
              <a:avLst/>
            </a:prstGeom>
          </p:spPr>
          <p:txBody>
            <a:bodyPr wrap="square" lIns="0" tIns="0" rIns="0" bIns="0">
              <a:spAutoFit/>
            </a:bodyPr>
            <a:lstStyle/>
            <a:p>
              <a:pPr marL="0" lvl="1">
                <a:spcBef>
                  <a:spcPts val="1000"/>
                </a:spcBef>
              </a:pPr>
              <a:r>
                <a:rPr lang="en-US" sz="2200" b="1" dirty="0">
                  <a:solidFill>
                    <a:srgbClr val="0079C1"/>
                  </a:solidFill>
                  <a:latin typeface="Dax Offc Pro"/>
                  <a:cs typeface="Arial"/>
                </a:rPr>
                <a:t>Essential Conversations</a:t>
              </a:r>
              <a:r>
                <a:rPr lang="en-US" sz="2200" b="1" dirty="0">
                  <a:solidFill>
                    <a:prstClr val="black"/>
                  </a:solidFill>
                  <a:latin typeface="Dax Offc Pro"/>
                  <a:cs typeface="Arial"/>
                </a:rPr>
                <a:t>:</a:t>
              </a:r>
            </a:p>
          </p:txBody>
        </p:sp>
        <p:sp>
          <p:nvSpPr>
            <p:cNvPr id="21" name="Rectangle 20"/>
            <p:cNvSpPr/>
            <p:nvPr/>
          </p:nvSpPr>
          <p:spPr>
            <a:xfrm>
              <a:off x="3028335" y="1698539"/>
              <a:ext cx="5801032" cy="400110"/>
            </a:xfrm>
            <a:prstGeom prst="rect">
              <a:avLst/>
            </a:prstGeom>
          </p:spPr>
          <p:txBody>
            <a:bodyPr wrap="square">
              <a:spAutoFit/>
            </a:bodyPr>
            <a:lstStyle/>
            <a:p>
              <a:r>
                <a:rPr lang="en-US" sz="2000" dirty="0">
                  <a:solidFill>
                    <a:prstClr val="black"/>
                  </a:solidFill>
                  <a:latin typeface="Dax Offc Pro"/>
                  <a:cs typeface="Arial"/>
                </a:rPr>
                <a:t>about the </a:t>
              </a:r>
              <a:r>
                <a:rPr lang="en-US" sz="2000" b="1" dirty="0">
                  <a:solidFill>
                    <a:prstClr val="black"/>
                  </a:solidFill>
                  <a:latin typeface="Dax Offc Pro"/>
                  <a:cs typeface="Arial"/>
                </a:rPr>
                <a:t>most important things</a:t>
              </a:r>
              <a:r>
                <a:rPr lang="en-US" sz="2000" dirty="0">
                  <a:solidFill>
                    <a:prstClr val="black"/>
                  </a:solidFill>
                  <a:latin typeface="Dax Offc Pro"/>
                  <a:cs typeface="Arial"/>
                </a:rPr>
                <a:t> in our lives.</a:t>
              </a:r>
              <a:endParaRPr lang="en-US" dirty="0">
                <a:latin typeface="Dax Offc Pro"/>
              </a:endParaRPr>
            </a:p>
          </p:txBody>
        </p:sp>
      </p:grpSp>
      <p:sp>
        <p:nvSpPr>
          <p:cNvPr id="5" name="Slide Number Placeholder 4"/>
          <p:cNvSpPr>
            <a:spLocks noGrp="1"/>
          </p:cNvSpPr>
          <p:nvPr>
            <p:ph type="sldNum" sz="quarter" idx="11"/>
          </p:nvPr>
        </p:nvSpPr>
        <p:spPr/>
        <p:txBody>
          <a:bodyPr/>
          <a:lstStyle/>
          <a:p>
            <a:pPr>
              <a:defRPr/>
            </a:pPr>
            <a:fld id="{A8C2AA5B-A104-014F-B9FD-226CAFC3787C}" type="slidenum">
              <a:rPr lang="en-US" smtClean="0"/>
              <a:pPr>
                <a:defRPr/>
              </a:pPr>
              <a:t>14</a:t>
            </a:fld>
            <a:endParaRPr lang="en-US" dirty="0"/>
          </a:p>
        </p:txBody>
      </p:sp>
    </p:spTree>
    <p:extLst>
      <p:ext uri="{BB962C8B-B14F-4D97-AF65-F5344CB8AC3E}">
        <p14:creationId xmlns:p14="http://schemas.microsoft.com/office/powerpoint/2010/main" val="1295185952"/>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Jeff and Lisa.wmv">
            <a:hlinkClick r:id="" action="ppaction://media"/>
            <a:extLst>
              <a:ext uri="{FF2B5EF4-FFF2-40B4-BE49-F238E27FC236}">
                <a16:creationId xmlns:a16="http://schemas.microsoft.com/office/drawing/2014/main" id="{AF013470-47AD-4322-B7CE-DBAC8BD340E8}"/>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286000" y="17145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1">
            <a:extLst>
              <a:ext uri="{FF2B5EF4-FFF2-40B4-BE49-F238E27FC236}">
                <a16:creationId xmlns:a16="http://schemas.microsoft.com/office/drawing/2014/main" id="{C8415098-B917-4198-A59D-AF86C46AC47A}"/>
              </a:ext>
            </a:extLst>
          </p:cNvPr>
          <p:cNvSpPr>
            <a:spLocks noGrp="1"/>
          </p:cNvSpPr>
          <p:nvPr>
            <p:ph type="title"/>
          </p:nvPr>
        </p:nvSpPr>
        <p:spPr>
          <a:xfrm>
            <a:off x="457200" y="126124"/>
            <a:ext cx="8229600" cy="788276"/>
          </a:xfrm>
        </p:spPr>
        <p:txBody>
          <a:bodyPr/>
          <a:lstStyle/>
          <a:p>
            <a:r>
              <a:rPr lang="en-US" altLang="en-US" dirty="0"/>
              <a:t>Peter’s Will</a:t>
            </a:r>
          </a:p>
        </p:txBody>
      </p:sp>
      <p:pic>
        <p:nvPicPr>
          <p:cNvPr id="11268" name="Picture 4" descr="c2.jpg">
            <a:hlinkClick r:id="rId5"/>
            <a:extLst>
              <a:ext uri="{FF2B5EF4-FFF2-40B4-BE49-F238E27FC236}">
                <a16:creationId xmlns:a16="http://schemas.microsoft.com/office/drawing/2014/main" id="{AA0AF180-9E3C-4021-9C90-DDAC531A3AA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230260"/>
            <a:ext cx="91440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9"/>
          <p:cNvSpPr>
            <a:spLocks noChangeShapeType="1"/>
          </p:cNvSpPr>
          <p:nvPr/>
        </p:nvSpPr>
        <p:spPr bwMode="auto">
          <a:xfrm>
            <a:off x="0" y="6248400"/>
            <a:ext cx="91440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3" name="Slide Number Placeholder 2"/>
          <p:cNvSpPr>
            <a:spLocks noGrp="1"/>
          </p:cNvSpPr>
          <p:nvPr>
            <p:ph type="sldNum" sz="quarter" idx="10"/>
          </p:nvPr>
        </p:nvSpPr>
        <p:spPr/>
        <p:txBody>
          <a:bodyPr/>
          <a:lstStyle/>
          <a:p>
            <a:pPr>
              <a:defRPr/>
            </a:pPr>
            <a:fld id="{412CB698-4264-D748-872F-B571D35E21A3}" type="slidenum">
              <a:rPr lang="en-US" smtClean="0"/>
              <a:pPr>
                <a:defRPr/>
              </a:pPr>
              <a:t>15</a:t>
            </a:fld>
            <a:endParaRPr lang="en-US" dirty="0"/>
          </a:p>
        </p:txBody>
      </p:sp>
    </p:spTree>
    <p:extLst>
      <p:ext uri="{BB962C8B-B14F-4D97-AF65-F5344CB8AC3E}">
        <p14:creationId xmlns:p14="http://schemas.microsoft.com/office/powerpoint/2010/main" val="864535252"/>
      </p:ext>
    </p:extLst>
  </p:cSld>
  <p:clrMapOvr>
    <a:masterClrMapping/>
  </p:clrMapOvr>
  <p:transition spd="slow">
    <p:wipe dir="r"/>
  </p:transition>
  <p:timing>
    <p:tnLst>
      <p:par>
        <p:cTn id="1" dur="indefinite" restart="never" nodeType="tmRoot">
          <p:childTnLst>
            <p:video fullScrn="1">
              <p:cMediaNode>
                <p:cTn id="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3999" cy="5132541"/>
          </a:xfrm>
          <a:prstGeom prst="rect">
            <a:avLst/>
          </a:prstGeom>
        </p:spPr>
      </p:pic>
      <p:sp>
        <p:nvSpPr>
          <p:cNvPr id="12292" name="Title 1">
            <a:extLst>
              <a:ext uri="{FF2B5EF4-FFF2-40B4-BE49-F238E27FC236}">
                <a16:creationId xmlns:a16="http://schemas.microsoft.com/office/drawing/2014/main" id="{F699E1B6-7C3E-4394-A704-34DC5B8836D1}"/>
              </a:ext>
            </a:extLst>
          </p:cNvPr>
          <p:cNvSpPr>
            <a:spLocks noGrp="1"/>
          </p:cNvSpPr>
          <p:nvPr>
            <p:ph type="title"/>
          </p:nvPr>
        </p:nvSpPr>
        <p:spPr>
          <a:xfrm>
            <a:off x="457200" y="5132541"/>
            <a:ext cx="4489450" cy="1143000"/>
          </a:xfrm>
        </p:spPr>
        <p:txBody>
          <a:bodyPr lIns="0" tIns="0" rIns="0" bIns="0"/>
          <a:lstStyle/>
          <a:p>
            <a:r>
              <a:rPr lang="en-US" altLang="en-US" dirty="0">
                <a:solidFill>
                  <a:schemeClr val="accent1"/>
                </a:solidFill>
                <a:ea typeface="ＭＳ Ｐゴシック" panose="020B0600070205080204" pitchFamily="34" charset="-128"/>
              </a:rPr>
              <a:t>ESSENTIAL CONVERSATIONS</a:t>
            </a:r>
          </a:p>
        </p:txBody>
      </p:sp>
      <p:sp>
        <p:nvSpPr>
          <p:cNvPr id="4" name="Slide Number Placeholder 3"/>
          <p:cNvSpPr>
            <a:spLocks noGrp="1"/>
          </p:cNvSpPr>
          <p:nvPr>
            <p:ph type="sldNum" sz="quarter" idx="10"/>
          </p:nvPr>
        </p:nvSpPr>
        <p:spPr/>
        <p:txBody>
          <a:bodyPr/>
          <a:lstStyle/>
          <a:p>
            <a:fld id="{8CB132D0-1DC2-4B0E-BE36-4C5D92644F56}" type="slidenum">
              <a:rPr lang="en-CA" altLang="en-US" smtClean="0"/>
              <a:pPr/>
              <a:t>16</a:t>
            </a:fld>
            <a:endParaRPr lang="en-CA" altLang="en-US" dirty="0"/>
          </a:p>
        </p:txBody>
      </p:sp>
    </p:spTree>
    <p:extLst>
      <p:ext uri="{BB962C8B-B14F-4D97-AF65-F5344CB8AC3E}">
        <p14:creationId xmlns:p14="http://schemas.microsoft.com/office/powerpoint/2010/main" val="2632245354"/>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139103" y="3744087"/>
            <a:ext cx="1275020" cy="1190354"/>
            <a:chOff x="468267" y="1276233"/>
            <a:chExt cx="950976" cy="950976"/>
          </a:xfrm>
        </p:grpSpPr>
        <p:sp>
          <p:nvSpPr>
            <p:cNvPr id="16" name="Oval 15"/>
            <p:cNvSpPr>
              <a:spLocks noChangeAspect="1"/>
            </p:cNvSpPr>
            <p:nvPr/>
          </p:nvSpPr>
          <p:spPr>
            <a:xfrm>
              <a:off x="468267" y="1276233"/>
              <a:ext cx="950976" cy="95097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latin typeface="Dax Offc Pro"/>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670" y="1435868"/>
              <a:ext cx="433767" cy="621987"/>
            </a:xfrm>
            <a:prstGeom prst="rect">
              <a:avLst/>
            </a:prstGeom>
            <a:effectLst>
              <a:outerShdw blurRad="127000" dist="152400" dir="3600000" algn="ctr" rotWithShape="0">
                <a:srgbClr val="000000">
                  <a:alpha val="23000"/>
                </a:srgbClr>
              </a:outerShdw>
            </a:effectLst>
          </p:spPr>
        </p:pic>
      </p:grpSp>
      <p:sp>
        <p:nvSpPr>
          <p:cNvPr id="2" name="Title 1">
            <a:extLst>
              <a:ext uri="{FF2B5EF4-FFF2-40B4-BE49-F238E27FC236}">
                <a16:creationId xmlns:a16="http://schemas.microsoft.com/office/drawing/2014/main" id="{59128047-5192-40B8-8538-1EC9224E8864}"/>
              </a:ext>
            </a:extLst>
          </p:cNvPr>
          <p:cNvSpPr>
            <a:spLocks noGrp="1"/>
          </p:cNvSpPr>
          <p:nvPr>
            <p:ph type="title"/>
          </p:nvPr>
        </p:nvSpPr>
        <p:spPr/>
        <p:txBody>
          <a:bodyPr/>
          <a:lstStyle/>
          <a:p>
            <a:r>
              <a:rPr lang="en-US" dirty="0">
                <a:latin typeface="Dax Offc Pro"/>
              </a:rPr>
              <a:t>Process for Essential Conversations</a:t>
            </a:r>
            <a:endParaRPr lang="en-CA" dirty="0">
              <a:latin typeface="Dax Offc Pro"/>
            </a:endParaRPr>
          </a:p>
        </p:txBody>
      </p:sp>
      <p:grpSp>
        <p:nvGrpSpPr>
          <p:cNvPr id="27" name="Group 26"/>
          <p:cNvGrpSpPr/>
          <p:nvPr/>
        </p:nvGrpSpPr>
        <p:grpSpPr>
          <a:xfrm>
            <a:off x="1070751" y="1191458"/>
            <a:ext cx="1275020" cy="1190354"/>
            <a:chOff x="698511" y="1224992"/>
            <a:chExt cx="1481938" cy="1481938"/>
          </a:xfrm>
        </p:grpSpPr>
        <p:sp>
          <p:nvSpPr>
            <p:cNvPr id="7" name="Oval 6"/>
            <p:cNvSpPr>
              <a:spLocks noChangeAspect="1"/>
            </p:cNvSpPr>
            <p:nvPr/>
          </p:nvSpPr>
          <p:spPr>
            <a:xfrm>
              <a:off x="698511" y="1224992"/>
              <a:ext cx="1481938" cy="148193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latin typeface="Dax Offc Pro"/>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070" y="1492246"/>
              <a:ext cx="950638" cy="950638"/>
            </a:xfrm>
            <a:prstGeom prst="rect">
              <a:avLst/>
            </a:prstGeom>
            <a:effectLst>
              <a:outerShdw blurRad="127000" dist="152400" dir="3600000" algn="ctr" rotWithShape="0">
                <a:srgbClr val="000000">
                  <a:alpha val="23000"/>
                </a:srgbClr>
              </a:outerShdw>
            </a:effectLst>
          </p:spPr>
        </p:pic>
      </p:grpSp>
      <p:grpSp>
        <p:nvGrpSpPr>
          <p:cNvPr id="9" name="Group 8"/>
          <p:cNvGrpSpPr/>
          <p:nvPr/>
        </p:nvGrpSpPr>
        <p:grpSpPr>
          <a:xfrm>
            <a:off x="3830237" y="1224992"/>
            <a:ext cx="1275020" cy="1190354"/>
            <a:chOff x="468267" y="2304854"/>
            <a:chExt cx="950976" cy="950976"/>
          </a:xfrm>
        </p:grpSpPr>
        <p:sp>
          <p:nvSpPr>
            <p:cNvPr id="10" name="Oval 9"/>
            <p:cNvSpPr>
              <a:spLocks noChangeAspect="1"/>
            </p:cNvSpPr>
            <p:nvPr/>
          </p:nvSpPr>
          <p:spPr>
            <a:xfrm>
              <a:off x="468267" y="2304854"/>
              <a:ext cx="950976" cy="95097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latin typeface="Dax Offc Pro"/>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68" y="2503913"/>
              <a:ext cx="654586" cy="509821"/>
            </a:xfrm>
            <a:prstGeom prst="rect">
              <a:avLst/>
            </a:prstGeom>
            <a:effectLst>
              <a:outerShdw blurRad="127000" dist="152400" dir="3600000" algn="ctr" rotWithShape="0">
                <a:srgbClr val="000000">
                  <a:alpha val="23000"/>
                </a:srgbClr>
              </a:outerShdw>
            </a:effectLst>
          </p:spPr>
        </p:pic>
      </p:grpSp>
      <p:grpSp>
        <p:nvGrpSpPr>
          <p:cNvPr id="12" name="Group 11"/>
          <p:cNvGrpSpPr/>
          <p:nvPr/>
        </p:nvGrpSpPr>
        <p:grpSpPr>
          <a:xfrm>
            <a:off x="6653005" y="1224992"/>
            <a:ext cx="1275020" cy="1190354"/>
            <a:chOff x="468267" y="3333475"/>
            <a:chExt cx="950976" cy="950976"/>
          </a:xfrm>
        </p:grpSpPr>
        <p:sp>
          <p:nvSpPr>
            <p:cNvPr id="13" name="Oval 12"/>
            <p:cNvSpPr>
              <a:spLocks noChangeAspect="1"/>
            </p:cNvSpPr>
            <p:nvPr/>
          </p:nvSpPr>
          <p:spPr>
            <a:xfrm>
              <a:off x="468267" y="3333475"/>
              <a:ext cx="950976" cy="95097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latin typeface="Dax Offc Pro"/>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222" y="3596293"/>
              <a:ext cx="665130" cy="467911"/>
            </a:xfrm>
            <a:prstGeom prst="rect">
              <a:avLst/>
            </a:prstGeom>
            <a:effectLst>
              <a:outerShdw blurRad="127000" dist="152400" dir="3600000" algn="ctr" rotWithShape="0">
                <a:srgbClr val="000000">
                  <a:alpha val="23000"/>
                </a:srgbClr>
              </a:outerShdw>
            </a:effectLst>
          </p:spPr>
        </p:pic>
      </p:grpSp>
      <p:sp>
        <p:nvSpPr>
          <p:cNvPr id="18" name="Rectangle 17"/>
          <p:cNvSpPr/>
          <p:nvPr/>
        </p:nvSpPr>
        <p:spPr>
          <a:xfrm>
            <a:off x="994513" y="2702893"/>
            <a:ext cx="1654094" cy="646331"/>
          </a:xfrm>
          <a:prstGeom prst="rect">
            <a:avLst/>
          </a:prstGeom>
        </p:spPr>
        <p:txBody>
          <a:bodyPr wrap="square">
            <a:spAutoFit/>
          </a:bodyPr>
          <a:lstStyle/>
          <a:p>
            <a:pPr algn="ctr"/>
            <a:r>
              <a:rPr lang="en-US" dirty="0">
                <a:solidFill>
                  <a:schemeClr val="accent1"/>
                </a:solidFill>
                <a:latin typeface="Dax Offc Pro"/>
              </a:rPr>
              <a:t>Focus the </a:t>
            </a:r>
            <a:br>
              <a:rPr lang="en-US" dirty="0">
                <a:solidFill>
                  <a:schemeClr val="accent1"/>
                </a:solidFill>
                <a:latin typeface="Dax Offc Pro"/>
              </a:rPr>
            </a:br>
            <a:r>
              <a:rPr lang="en-US" dirty="0">
                <a:solidFill>
                  <a:schemeClr val="accent1"/>
                </a:solidFill>
                <a:latin typeface="Dax Offc Pro"/>
              </a:rPr>
              <a:t>conversation</a:t>
            </a:r>
          </a:p>
        </p:txBody>
      </p:sp>
      <p:sp>
        <p:nvSpPr>
          <p:cNvPr id="19" name="Rectangle 18"/>
          <p:cNvSpPr/>
          <p:nvPr/>
        </p:nvSpPr>
        <p:spPr>
          <a:xfrm>
            <a:off x="3924984" y="2702892"/>
            <a:ext cx="1324933" cy="738664"/>
          </a:xfrm>
          <a:prstGeom prst="rect">
            <a:avLst/>
          </a:prstGeom>
        </p:spPr>
        <p:txBody>
          <a:bodyPr wrap="square">
            <a:spAutoFit/>
          </a:bodyPr>
          <a:lstStyle/>
          <a:p>
            <a:pPr algn="ctr"/>
            <a:r>
              <a:rPr lang="en-US" dirty="0">
                <a:solidFill>
                  <a:schemeClr val="accent1"/>
                </a:solidFill>
                <a:latin typeface="Dax Offc Pro"/>
              </a:rPr>
              <a:t>Share</a:t>
            </a:r>
            <a:r>
              <a:rPr lang="en-US" sz="2400" dirty="0">
                <a:solidFill>
                  <a:schemeClr val="accent1"/>
                </a:solidFill>
                <a:latin typeface="Dax Offc Pro"/>
              </a:rPr>
              <a:t> </a:t>
            </a:r>
            <a:br>
              <a:rPr lang="en-US" sz="2400" dirty="0">
                <a:solidFill>
                  <a:schemeClr val="accent1"/>
                </a:solidFill>
                <a:latin typeface="Dax Offc Pro"/>
              </a:rPr>
            </a:br>
            <a:r>
              <a:rPr lang="en-US" dirty="0">
                <a:solidFill>
                  <a:schemeClr val="accent1"/>
                </a:solidFill>
                <a:latin typeface="Dax Offc Pro"/>
              </a:rPr>
              <a:t>information</a:t>
            </a:r>
          </a:p>
        </p:txBody>
      </p:sp>
      <p:sp>
        <p:nvSpPr>
          <p:cNvPr id="20" name="Rectangle 19"/>
          <p:cNvSpPr/>
          <p:nvPr/>
        </p:nvSpPr>
        <p:spPr>
          <a:xfrm>
            <a:off x="5622890" y="2702893"/>
            <a:ext cx="3047587" cy="646331"/>
          </a:xfrm>
          <a:prstGeom prst="rect">
            <a:avLst/>
          </a:prstGeom>
        </p:spPr>
        <p:txBody>
          <a:bodyPr wrap="square">
            <a:spAutoFit/>
          </a:bodyPr>
          <a:lstStyle/>
          <a:p>
            <a:pPr algn="ctr"/>
            <a:r>
              <a:rPr lang="en-US" dirty="0">
                <a:solidFill>
                  <a:schemeClr val="accent1"/>
                </a:solidFill>
                <a:latin typeface="Dax Offc Pro"/>
              </a:rPr>
              <a:t>Allow people to respond, react, ask questions</a:t>
            </a:r>
          </a:p>
        </p:txBody>
      </p:sp>
      <p:sp>
        <p:nvSpPr>
          <p:cNvPr id="21" name="Rectangle 20"/>
          <p:cNvSpPr/>
          <p:nvPr/>
        </p:nvSpPr>
        <p:spPr>
          <a:xfrm>
            <a:off x="2109392" y="5221987"/>
            <a:ext cx="1293585" cy="646331"/>
          </a:xfrm>
          <a:prstGeom prst="rect">
            <a:avLst/>
          </a:prstGeom>
        </p:spPr>
        <p:txBody>
          <a:bodyPr wrap="square">
            <a:spAutoFit/>
          </a:bodyPr>
          <a:lstStyle/>
          <a:p>
            <a:pPr algn="ctr"/>
            <a:r>
              <a:rPr lang="en-US" dirty="0">
                <a:solidFill>
                  <a:schemeClr val="accent1"/>
                </a:solidFill>
                <a:latin typeface="Dax Offc Pro"/>
              </a:rPr>
              <a:t>Create </a:t>
            </a:r>
            <a:br>
              <a:rPr lang="en-US" dirty="0">
                <a:solidFill>
                  <a:schemeClr val="accent1"/>
                </a:solidFill>
                <a:latin typeface="Dax Offc Pro"/>
              </a:rPr>
            </a:br>
            <a:r>
              <a:rPr lang="en-US" dirty="0">
                <a:solidFill>
                  <a:schemeClr val="accent1"/>
                </a:solidFill>
                <a:latin typeface="Dax Offc Pro"/>
              </a:rPr>
              <a:t>a to-do list</a:t>
            </a:r>
          </a:p>
        </p:txBody>
      </p:sp>
      <p:sp>
        <p:nvSpPr>
          <p:cNvPr id="22" name="Rectangle 21"/>
          <p:cNvSpPr/>
          <p:nvPr/>
        </p:nvSpPr>
        <p:spPr>
          <a:xfrm>
            <a:off x="5037848" y="5235255"/>
            <a:ext cx="2450773" cy="646331"/>
          </a:xfrm>
          <a:prstGeom prst="rect">
            <a:avLst/>
          </a:prstGeom>
        </p:spPr>
        <p:txBody>
          <a:bodyPr wrap="square">
            <a:spAutoFit/>
          </a:bodyPr>
          <a:lstStyle/>
          <a:p>
            <a:pPr algn="ctr"/>
            <a:r>
              <a:rPr lang="en-US" dirty="0">
                <a:solidFill>
                  <a:schemeClr val="accent1"/>
                </a:solidFill>
                <a:latin typeface="Dax Offc Pro"/>
              </a:rPr>
              <a:t>Schedule a follow-up </a:t>
            </a:r>
            <a:br>
              <a:rPr lang="en-US" dirty="0">
                <a:solidFill>
                  <a:schemeClr val="accent1"/>
                </a:solidFill>
                <a:latin typeface="Dax Offc Pro"/>
              </a:rPr>
            </a:br>
            <a:r>
              <a:rPr lang="en-US" dirty="0">
                <a:solidFill>
                  <a:schemeClr val="accent1"/>
                </a:solidFill>
                <a:latin typeface="Dax Offc Pro"/>
              </a:rPr>
              <a:t>conversation</a:t>
            </a:r>
          </a:p>
        </p:txBody>
      </p:sp>
      <p:grpSp>
        <p:nvGrpSpPr>
          <p:cNvPr id="23" name="Group 22"/>
          <p:cNvGrpSpPr/>
          <p:nvPr/>
        </p:nvGrpSpPr>
        <p:grpSpPr>
          <a:xfrm>
            <a:off x="5490643" y="3741674"/>
            <a:ext cx="1275020" cy="1190354"/>
            <a:chOff x="468267" y="1276233"/>
            <a:chExt cx="950976" cy="950976"/>
          </a:xfrm>
        </p:grpSpPr>
        <p:sp>
          <p:nvSpPr>
            <p:cNvPr id="24" name="Oval 23"/>
            <p:cNvSpPr>
              <a:spLocks noChangeAspect="1"/>
            </p:cNvSpPr>
            <p:nvPr/>
          </p:nvSpPr>
          <p:spPr>
            <a:xfrm>
              <a:off x="468267" y="1276233"/>
              <a:ext cx="950976" cy="95097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latin typeface="Dax Offc Pro"/>
              </a:endParaRPr>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786" y="1476438"/>
              <a:ext cx="610035" cy="540008"/>
            </a:xfrm>
            <a:prstGeom prst="rect">
              <a:avLst/>
            </a:prstGeom>
            <a:effectLst>
              <a:outerShdw blurRad="127000" dist="152400" dir="3600000" algn="ctr" rotWithShape="0">
                <a:srgbClr val="000000">
                  <a:alpha val="23000"/>
                </a:srgbClr>
              </a:outerShdw>
            </a:effectLst>
          </p:spPr>
        </p:pic>
      </p:grpSp>
      <p:sp>
        <p:nvSpPr>
          <p:cNvPr id="3" name="Slide Number Placeholder 2"/>
          <p:cNvSpPr>
            <a:spLocks noGrp="1"/>
          </p:cNvSpPr>
          <p:nvPr>
            <p:ph type="sldNum" sz="quarter" idx="11"/>
          </p:nvPr>
        </p:nvSpPr>
        <p:spPr/>
        <p:txBody>
          <a:bodyPr/>
          <a:lstStyle/>
          <a:p>
            <a:pPr>
              <a:defRPr/>
            </a:pPr>
            <a:fld id="{A8C2AA5B-A104-014F-B9FD-226CAFC3787C}" type="slidenum">
              <a:rPr lang="en-US" smtClean="0"/>
              <a:pPr>
                <a:defRPr/>
              </a:pPr>
              <a:t>17</a:t>
            </a:fld>
            <a:endParaRPr lang="en-US" dirty="0"/>
          </a:p>
        </p:txBody>
      </p:sp>
    </p:spTree>
    <p:extLst>
      <p:ext uri="{BB962C8B-B14F-4D97-AF65-F5344CB8AC3E}">
        <p14:creationId xmlns:p14="http://schemas.microsoft.com/office/powerpoint/2010/main" val="2051074611"/>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FAN900556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7175"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1"/>
          <p:cNvGrpSpPr>
            <a:grpSpLocks/>
          </p:cNvGrpSpPr>
          <p:nvPr/>
        </p:nvGrpSpPr>
        <p:grpSpPr bwMode="auto">
          <a:xfrm>
            <a:off x="-460375" y="346075"/>
            <a:ext cx="4325938" cy="4325938"/>
            <a:chOff x="4018732" y="708338"/>
            <a:chExt cx="3889375" cy="3889375"/>
          </a:xfrm>
        </p:grpSpPr>
        <p:sp>
          <p:nvSpPr>
            <p:cNvPr id="6" name="Oval 5"/>
            <p:cNvSpPr/>
            <p:nvPr/>
          </p:nvSpPr>
          <p:spPr bwMode="auto">
            <a:xfrm>
              <a:off x="4090097" y="778276"/>
              <a:ext cx="3746646" cy="3749499"/>
            </a:xfrm>
            <a:prstGeom prst="ellipse">
              <a:avLst/>
            </a:prstGeom>
            <a:solidFill>
              <a:srgbClr val="0079C1">
                <a:alpha val="80000"/>
              </a:srgbClr>
            </a:solidFill>
            <a:ln>
              <a:solidFill>
                <a:srgbClr val="0079C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Dax Offc Pro"/>
              </a:endParaRPr>
            </a:p>
          </p:txBody>
        </p:sp>
        <p:sp>
          <p:nvSpPr>
            <p:cNvPr id="7" name="Oval 6"/>
            <p:cNvSpPr/>
            <p:nvPr/>
          </p:nvSpPr>
          <p:spPr bwMode="auto">
            <a:xfrm>
              <a:off x="4018732" y="708338"/>
              <a:ext cx="3889375" cy="38893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Dax Offc Pro"/>
              </a:endParaRPr>
            </a:p>
          </p:txBody>
        </p:sp>
      </p:grpSp>
      <p:sp>
        <p:nvSpPr>
          <p:cNvPr id="8" name="Title 1"/>
          <p:cNvSpPr txBox="1">
            <a:spLocks/>
          </p:cNvSpPr>
          <p:nvPr/>
        </p:nvSpPr>
        <p:spPr bwMode="auto">
          <a:xfrm>
            <a:off x="406400" y="1395413"/>
            <a:ext cx="318928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4000" dirty="0">
                <a:solidFill>
                  <a:schemeClr val="bg1"/>
                </a:solidFill>
                <a:latin typeface="Dax Offc Pro" pitchFamily="34" charset="0"/>
              </a:rPr>
              <a:t>Estate planning strategies</a:t>
            </a:r>
          </a:p>
        </p:txBody>
      </p:sp>
      <p:sp>
        <p:nvSpPr>
          <p:cNvPr id="9" name="Slide Number Placeholder 2"/>
          <p:cNvSpPr txBox="1">
            <a:spLocks/>
          </p:cNvSpPr>
          <p:nvPr/>
        </p:nvSpPr>
        <p:spPr>
          <a:xfrm>
            <a:off x="8229600" y="6248400"/>
            <a:ext cx="457200" cy="609600"/>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endParaRPr lang="en-US" dirty="0"/>
          </a:p>
        </p:txBody>
      </p:sp>
    </p:spTree>
    <p:extLst>
      <p:ext uri="{BB962C8B-B14F-4D97-AF65-F5344CB8AC3E}">
        <p14:creationId xmlns:p14="http://schemas.microsoft.com/office/powerpoint/2010/main" val="2056432783"/>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1"/>
          <p:cNvSpPr>
            <a:spLocks noGrp="1"/>
          </p:cNvSpPr>
          <p:nvPr>
            <p:ph type="title" idx="4294967295"/>
          </p:nvPr>
        </p:nvSpPr>
        <p:spPr bwMode="auto">
          <a:xfrm>
            <a:off x="457200" y="236483"/>
            <a:ext cx="82296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dirty="0">
                <a:latin typeface="Dax Offc Pro" pitchFamily="34" charset="0"/>
                <a:ea typeface="ＭＳ Ｐゴシック" pitchFamily="34" charset="-128"/>
                <a:cs typeface="Dax Offc Pro" pitchFamily="34" charset="0"/>
              </a:rPr>
              <a:t>Consider how your assets are currently structured</a:t>
            </a:r>
          </a:p>
        </p:txBody>
      </p:sp>
      <p:sp>
        <p:nvSpPr>
          <p:cNvPr id="4" name="Content Placeholder 2"/>
          <p:cNvSpPr txBox="1">
            <a:spLocks/>
          </p:cNvSpPr>
          <p:nvPr/>
        </p:nvSpPr>
        <p:spPr bwMode="auto">
          <a:xfrm>
            <a:off x="500664" y="1096909"/>
            <a:ext cx="4849813"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defTabSz="457200" rtl="0" eaLnBrk="1" fontAlgn="base" hangingPunct="1">
              <a:spcBef>
                <a:spcPts val="1000"/>
              </a:spcBef>
              <a:spcAft>
                <a:spcPct val="0"/>
              </a:spcAft>
              <a:buFont typeface="Arial" charset="0"/>
              <a:buNone/>
              <a:defRPr sz="2000" b="1" kern="1200">
                <a:solidFill>
                  <a:srgbClr val="0079C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ct val="0"/>
              </a:spcBef>
              <a:spcAft>
                <a:spcPts val="1200"/>
              </a:spcAft>
              <a:buFont typeface="Arial" pitchFamily="34" charset="0"/>
              <a:buChar char="•"/>
            </a:pPr>
            <a:r>
              <a:rPr lang="en-CA" altLang="en-US" sz="1600" b="0" dirty="0">
                <a:solidFill>
                  <a:schemeClr val="tx1"/>
                </a:solidFill>
                <a:latin typeface="Dax Offc Pro" pitchFamily="34" charset="0"/>
                <a:ea typeface="ＭＳ Ｐゴシック" pitchFamily="34" charset="-128"/>
                <a:cs typeface="Dax Offc Pro" pitchFamily="34" charset="0"/>
              </a:rPr>
              <a:t>Outright gifts during life </a:t>
            </a:r>
          </a:p>
          <a:p>
            <a:pPr marL="285750" indent="-285750">
              <a:spcBef>
                <a:spcPct val="0"/>
              </a:spcBef>
              <a:spcAft>
                <a:spcPts val="1200"/>
              </a:spcAft>
              <a:buFont typeface="Arial" pitchFamily="34" charset="0"/>
              <a:buChar char="•"/>
            </a:pPr>
            <a:r>
              <a:rPr lang="en-CA" altLang="en-US" sz="1600" b="0" dirty="0">
                <a:solidFill>
                  <a:schemeClr val="tx1"/>
                </a:solidFill>
                <a:latin typeface="Dax Offc Pro" pitchFamily="34" charset="0"/>
                <a:ea typeface="ＭＳ Ｐゴシック" pitchFamily="34" charset="-128"/>
                <a:cs typeface="Dax Offc Pro" pitchFamily="34" charset="0"/>
              </a:rPr>
              <a:t>Are you supporting anyone financially?</a:t>
            </a:r>
          </a:p>
          <a:p>
            <a:pPr marL="285750" indent="-285750">
              <a:spcBef>
                <a:spcPct val="0"/>
              </a:spcBef>
              <a:spcAft>
                <a:spcPts val="1200"/>
              </a:spcAft>
              <a:buFont typeface="Arial" pitchFamily="34" charset="0"/>
              <a:buChar char="•"/>
            </a:pPr>
            <a:r>
              <a:rPr lang="en-CA" altLang="en-US" sz="1600" b="0" dirty="0">
                <a:solidFill>
                  <a:schemeClr val="tx1"/>
                </a:solidFill>
                <a:latin typeface="Dax Offc Pro" pitchFamily="34" charset="0"/>
                <a:ea typeface="ＭＳ Ｐゴシック" pitchFamily="34" charset="-128"/>
                <a:cs typeface="Dax Offc Pro" pitchFamily="34" charset="0"/>
              </a:rPr>
              <a:t>How  are your assets registered? </a:t>
            </a:r>
            <a:br>
              <a:rPr lang="en-CA" altLang="en-US" sz="1600" b="0" dirty="0">
                <a:solidFill>
                  <a:schemeClr val="tx1"/>
                </a:solidFill>
                <a:latin typeface="Dax Offc Pro" pitchFamily="34" charset="0"/>
                <a:ea typeface="ＭＳ Ｐゴシック" pitchFamily="34" charset="-128"/>
                <a:cs typeface="Dax Offc Pro" pitchFamily="34" charset="0"/>
              </a:rPr>
            </a:br>
            <a:r>
              <a:rPr lang="en-CA" altLang="en-US" sz="1600" b="0" dirty="0">
                <a:solidFill>
                  <a:schemeClr val="tx1"/>
                </a:solidFill>
                <a:latin typeface="Dax Offc Pro" pitchFamily="34" charset="0"/>
                <a:ea typeface="ＭＳ Ｐゴシック" pitchFamily="34" charset="-128"/>
                <a:cs typeface="Dax Offc Pro" pitchFamily="34" charset="0"/>
              </a:rPr>
              <a:t>Joint tenancy? Partnership?</a:t>
            </a:r>
          </a:p>
          <a:p>
            <a:pPr marL="285750" indent="-285750">
              <a:spcBef>
                <a:spcPct val="0"/>
              </a:spcBef>
              <a:spcAft>
                <a:spcPts val="1200"/>
              </a:spcAft>
              <a:buFont typeface="Arial" pitchFamily="34" charset="0"/>
              <a:buChar char="•"/>
            </a:pPr>
            <a:r>
              <a:rPr lang="en-CA" altLang="en-US" sz="1600" b="0" dirty="0">
                <a:solidFill>
                  <a:schemeClr val="tx1"/>
                </a:solidFill>
                <a:latin typeface="Dax Offc Pro" pitchFamily="34" charset="0"/>
                <a:ea typeface="ＭＳ Ｐゴシック" pitchFamily="34" charset="-128"/>
                <a:cs typeface="Dax Offc Pro" pitchFamily="34" charset="0"/>
              </a:rPr>
              <a:t>Trusts </a:t>
            </a:r>
          </a:p>
          <a:p>
            <a:pPr marL="285750" indent="-285750">
              <a:spcBef>
                <a:spcPct val="0"/>
              </a:spcBef>
              <a:spcAft>
                <a:spcPts val="1200"/>
              </a:spcAft>
              <a:buFont typeface="Arial" pitchFamily="34" charset="0"/>
              <a:buChar char="•"/>
            </a:pPr>
            <a:r>
              <a:rPr lang="en-CA" altLang="en-US" sz="1600" b="0" dirty="0">
                <a:solidFill>
                  <a:schemeClr val="tx1"/>
                </a:solidFill>
                <a:latin typeface="Dax Offc Pro" pitchFamily="34" charset="0"/>
                <a:ea typeface="ＭＳ Ｐゴシック" pitchFamily="34" charset="-128"/>
                <a:cs typeface="Dax Offc Pro" pitchFamily="34" charset="0"/>
              </a:rPr>
              <a:t>Beneficiary Designations</a:t>
            </a:r>
          </a:p>
          <a:p>
            <a:pPr marL="285750" indent="-285750">
              <a:spcBef>
                <a:spcPct val="0"/>
              </a:spcBef>
              <a:spcAft>
                <a:spcPts val="1200"/>
              </a:spcAft>
              <a:buFont typeface="Arial" pitchFamily="34" charset="0"/>
              <a:buChar char="•"/>
            </a:pPr>
            <a:r>
              <a:rPr lang="en-CA" altLang="en-US" sz="1600" b="0" dirty="0">
                <a:solidFill>
                  <a:schemeClr val="tx1"/>
                </a:solidFill>
                <a:latin typeface="Dax Offc Pro" pitchFamily="34" charset="0"/>
                <a:ea typeface="ＭＳ Ｐゴシック" pitchFamily="34" charset="-128"/>
                <a:cs typeface="Dax Offc Pro" pitchFamily="34" charset="0"/>
              </a:rPr>
              <a:t>Corporate structures, shareholder agreements</a:t>
            </a:r>
          </a:p>
        </p:txBody>
      </p:sp>
      <p:grpSp>
        <p:nvGrpSpPr>
          <p:cNvPr id="5" name="Group 2"/>
          <p:cNvGrpSpPr>
            <a:grpSpLocks/>
          </p:cNvGrpSpPr>
          <p:nvPr/>
        </p:nvGrpSpPr>
        <p:grpSpPr bwMode="auto">
          <a:xfrm>
            <a:off x="4768850" y="1116013"/>
            <a:ext cx="3802063" cy="3802062"/>
            <a:chOff x="4612161" y="1152523"/>
            <a:chExt cx="4140000" cy="4140000"/>
          </a:xfrm>
        </p:grpSpPr>
        <p:sp>
          <p:nvSpPr>
            <p:cNvPr id="6" name="Oval 9"/>
            <p:cNvSpPr>
              <a:spLocks noChangeArrowheads="1"/>
            </p:cNvSpPr>
            <p:nvPr/>
          </p:nvSpPr>
          <p:spPr bwMode="auto">
            <a:xfrm>
              <a:off x="4716531" y="1256893"/>
              <a:ext cx="3931260" cy="393126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a:endParaRPr lang="en-US" altLang="en-US" dirty="0">
                <a:solidFill>
                  <a:srgbClr val="FFFFFF"/>
                </a:solidFill>
                <a:latin typeface="Dax Offc Pro" pitchFamily="34" charset="0"/>
              </a:endParaRPr>
            </a:p>
          </p:txBody>
        </p:sp>
        <p:sp>
          <p:nvSpPr>
            <p:cNvPr id="7" name="Oval 6"/>
            <p:cNvSpPr/>
            <p:nvPr/>
          </p:nvSpPr>
          <p:spPr bwMode="auto">
            <a:xfrm>
              <a:off x="4612161" y="1152523"/>
              <a:ext cx="4140000" cy="4140000"/>
            </a:xfrm>
            <a:prstGeom prst="ellipse">
              <a:avLst/>
            </a:prstGeom>
            <a:noFill/>
            <a:ln>
              <a:solidFill>
                <a:srgbClr val="0079C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dirty="0">
                <a:latin typeface="Dax Offc Pro"/>
              </a:endParaRPr>
            </a:p>
          </p:txBody>
        </p:sp>
      </p:grpSp>
      <p:sp>
        <p:nvSpPr>
          <p:cNvPr id="8" name="Slide Number Placeholder 7"/>
          <p:cNvSpPr>
            <a:spLocks noGrp="1"/>
          </p:cNvSpPr>
          <p:nvPr>
            <p:ph type="sldNum" sz="quarter" idx="10"/>
          </p:nvPr>
        </p:nvSpPr>
        <p:spPr/>
        <p:txBody>
          <a:bodyPr/>
          <a:lstStyle/>
          <a:p>
            <a:pPr>
              <a:defRPr/>
            </a:pPr>
            <a:fld id="{412CB698-4264-D748-872F-B571D35E21A3}" type="slidenum">
              <a:rPr lang="en-US" smtClean="0"/>
              <a:pPr>
                <a:defRPr/>
              </a:pPr>
              <a:t>19</a:t>
            </a:fld>
            <a:endParaRPr lang="en-US" dirty="0"/>
          </a:p>
        </p:txBody>
      </p:sp>
    </p:spTree>
    <p:extLst>
      <p:ext uri="{BB962C8B-B14F-4D97-AF65-F5344CB8AC3E}">
        <p14:creationId xmlns:p14="http://schemas.microsoft.com/office/powerpoint/2010/main" val="1584037255"/>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002C94-32DC-42F2-9898-6D6A8CD5BA44}"/>
              </a:ext>
            </a:extLst>
          </p:cNvPr>
          <p:cNvSpPr>
            <a:spLocks noGrp="1"/>
          </p:cNvSpPr>
          <p:nvPr>
            <p:ph type="ctrTitle"/>
          </p:nvPr>
        </p:nvSpPr>
        <p:spPr>
          <a:xfrm>
            <a:off x="457200" y="3223592"/>
            <a:ext cx="8229600" cy="1523999"/>
          </a:xfrm>
        </p:spPr>
        <p:txBody>
          <a:bodyPr/>
          <a:lstStyle/>
          <a:p>
            <a:r>
              <a:rPr lang="en-CA" sz="2400" dirty="0">
                <a:solidFill>
                  <a:schemeClr val="tx1"/>
                </a:solidFill>
              </a:rPr>
              <a:t>This presentation is for educational purposes only and does not constitute investment, legal, accounting, tax advice or a recommendation to buy, sell or hold a security. </a:t>
            </a:r>
            <a:br>
              <a:rPr lang="en-CA" sz="2400" dirty="0">
                <a:solidFill>
                  <a:schemeClr val="tx1"/>
                </a:solidFill>
              </a:rPr>
            </a:br>
            <a:br>
              <a:rPr lang="en-CA" sz="2400" dirty="0">
                <a:solidFill>
                  <a:schemeClr val="tx1"/>
                </a:solidFill>
              </a:rPr>
            </a:br>
            <a:r>
              <a:rPr lang="en-US" sz="2400" dirty="0">
                <a:solidFill>
                  <a:schemeClr val="tx1"/>
                </a:solidFill>
              </a:rPr>
              <a:t>Our employees and/or financial advisors are not estate planners and cannot provide tax or legal advice. You should consult your estate-planning professional or qualified tax professional regarding your situation.</a:t>
            </a:r>
          </a:p>
        </p:txBody>
      </p:sp>
    </p:spTree>
    <p:extLst>
      <p:ext uri="{BB962C8B-B14F-4D97-AF65-F5344CB8AC3E}">
        <p14:creationId xmlns:p14="http://schemas.microsoft.com/office/powerpoint/2010/main" val="3713164253"/>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1"/>
          <p:cNvSpPr>
            <a:spLocks noGrp="1"/>
          </p:cNvSpPr>
          <p:nvPr>
            <p:ph type="title" idx="4294967295"/>
          </p:nvPr>
        </p:nvSpPr>
        <p:spPr bwMode="auto">
          <a:xfrm>
            <a:off x="358775" y="394137"/>
            <a:ext cx="8229600" cy="536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dirty="0">
                <a:latin typeface="Dax Offc Pro" pitchFamily="34" charset="0"/>
                <a:ea typeface="ＭＳ Ｐゴシック" pitchFamily="34" charset="-128"/>
                <a:cs typeface="Dax Offc Pro" pitchFamily="34" charset="0"/>
              </a:rPr>
              <a:t>Taxation at Death</a:t>
            </a:r>
            <a:br>
              <a:rPr altLang="en-US" dirty="0">
                <a:latin typeface="Dax Offc Pro" pitchFamily="34" charset="0"/>
                <a:ea typeface="ＭＳ Ｐゴシック" pitchFamily="34" charset="-128"/>
                <a:cs typeface="Dax Offc Pro" pitchFamily="34" charset="0"/>
              </a:rPr>
            </a:br>
            <a:endParaRPr altLang="en-US" dirty="0">
              <a:latin typeface="Dax Offc Pro" pitchFamily="34" charset="0"/>
              <a:ea typeface="ＭＳ Ｐゴシック" pitchFamily="34" charset="-128"/>
              <a:cs typeface="Dax Offc Pro" pitchFamily="34" charset="0"/>
            </a:endParaRPr>
          </a:p>
        </p:txBody>
      </p:sp>
      <p:sp>
        <p:nvSpPr>
          <p:cNvPr id="4" name="Content Placeholder 2"/>
          <p:cNvSpPr txBox="1">
            <a:spLocks/>
          </p:cNvSpPr>
          <p:nvPr/>
        </p:nvSpPr>
        <p:spPr bwMode="auto">
          <a:xfrm>
            <a:off x="358775" y="1143000"/>
            <a:ext cx="4843463"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defTabSz="457200" rtl="0" eaLnBrk="1" fontAlgn="base" hangingPunct="1">
              <a:spcBef>
                <a:spcPts val="1000"/>
              </a:spcBef>
              <a:spcAft>
                <a:spcPct val="0"/>
              </a:spcAft>
              <a:buFont typeface="Arial" charset="0"/>
              <a:buNone/>
              <a:defRPr sz="2000" b="1" kern="1200">
                <a:solidFill>
                  <a:srgbClr val="0079C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ts val="1200"/>
              </a:spcAft>
            </a:pPr>
            <a:r>
              <a:rPr lang="en-CA" altLang="en-US" sz="1600" b="0" dirty="0">
                <a:solidFill>
                  <a:schemeClr val="tx1"/>
                </a:solidFill>
                <a:latin typeface="Dax Offc Pro" pitchFamily="34" charset="0"/>
                <a:ea typeface="ＭＳ Ｐゴシック" pitchFamily="34" charset="-128"/>
                <a:cs typeface="Dax Offc Pro" pitchFamily="34" charset="0"/>
              </a:rPr>
              <a:t>Canada has no “estate tax”</a:t>
            </a:r>
          </a:p>
          <a:p>
            <a:pPr>
              <a:spcBef>
                <a:spcPct val="0"/>
              </a:spcBef>
              <a:spcAft>
                <a:spcPts val="1200"/>
              </a:spcAft>
            </a:pPr>
            <a:r>
              <a:rPr lang="en-CA" altLang="en-US" sz="1600" b="0" dirty="0">
                <a:solidFill>
                  <a:schemeClr val="tx1"/>
                </a:solidFill>
                <a:latin typeface="Dax Offc Pro" pitchFamily="34" charset="0"/>
                <a:ea typeface="ＭＳ Ｐゴシック" pitchFamily="34" charset="-128"/>
                <a:cs typeface="Dax Offc Pro" pitchFamily="34" charset="0"/>
              </a:rPr>
              <a:t>“deemed disposition” at death / RSPs fully taxed as income</a:t>
            </a:r>
          </a:p>
          <a:p>
            <a:pPr marL="627063" lvl="4" indent="-285750">
              <a:spcBef>
                <a:spcPct val="0"/>
              </a:spcBef>
              <a:spcAft>
                <a:spcPts val="600"/>
              </a:spcAft>
              <a:buFont typeface="Arial" pitchFamily="34" charset="0"/>
              <a:buChar char="•"/>
            </a:pPr>
            <a:r>
              <a:rPr lang="en-CA" altLang="en-US" dirty="0">
                <a:latin typeface="Dax Offc Pro" pitchFamily="34" charset="0"/>
                <a:ea typeface="Dax Offc Pro" pitchFamily="34" charset="0"/>
                <a:cs typeface="Dax Offc Pro" pitchFamily="34" charset="0"/>
              </a:rPr>
              <a:t>spousal rollover</a:t>
            </a:r>
          </a:p>
          <a:p>
            <a:pPr marL="627063" lvl="4" indent="-285750">
              <a:spcBef>
                <a:spcPct val="0"/>
              </a:spcBef>
              <a:spcAft>
                <a:spcPts val="600"/>
              </a:spcAft>
              <a:buFont typeface="Arial" pitchFamily="34" charset="0"/>
              <a:buChar char="•"/>
            </a:pPr>
            <a:r>
              <a:rPr lang="en-CA" altLang="en-US" dirty="0">
                <a:latin typeface="Dax Offc Pro" pitchFamily="34" charset="0"/>
                <a:ea typeface="Dax Offc Pro" pitchFamily="34" charset="0"/>
                <a:cs typeface="Dax Offc Pro" pitchFamily="34" charset="0"/>
              </a:rPr>
              <a:t>principal residence exemption</a:t>
            </a:r>
          </a:p>
          <a:p>
            <a:pPr marL="627063" lvl="4" indent="-285750">
              <a:spcBef>
                <a:spcPct val="0"/>
              </a:spcBef>
              <a:spcAft>
                <a:spcPts val="600"/>
              </a:spcAft>
              <a:buFont typeface="Arial" pitchFamily="34" charset="0"/>
              <a:buChar char="•"/>
            </a:pPr>
            <a:r>
              <a:rPr lang="en-CA" altLang="en-US" dirty="0">
                <a:latin typeface="Dax Offc Pro" pitchFamily="34" charset="0"/>
                <a:ea typeface="Dax Offc Pro" pitchFamily="34" charset="0"/>
                <a:cs typeface="Dax Offc Pro" pitchFamily="34" charset="0"/>
              </a:rPr>
              <a:t>post-mortem planning for corporations</a:t>
            </a:r>
          </a:p>
          <a:p>
            <a:pPr marL="627063" lvl="4" indent="-285750">
              <a:spcBef>
                <a:spcPct val="0"/>
              </a:spcBef>
              <a:spcAft>
                <a:spcPts val="600"/>
              </a:spcAft>
              <a:buFont typeface="Arial" pitchFamily="34" charset="0"/>
              <a:buChar char="•"/>
            </a:pPr>
            <a:r>
              <a:rPr lang="en-CA" altLang="en-US" dirty="0">
                <a:latin typeface="Dax Offc Pro" pitchFamily="34" charset="0"/>
                <a:ea typeface="Dax Offc Pro" pitchFamily="34" charset="0"/>
                <a:cs typeface="Dax Offc Pro" pitchFamily="34" charset="0"/>
              </a:rPr>
              <a:t>planned charitable giving</a:t>
            </a:r>
          </a:p>
        </p:txBody>
      </p:sp>
      <p:grpSp>
        <p:nvGrpSpPr>
          <p:cNvPr id="5" name="Group 1"/>
          <p:cNvGrpSpPr>
            <a:grpSpLocks/>
          </p:cNvGrpSpPr>
          <p:nvPr/>
        </p:nvGrpSpPr>
        <p:grpSpPr bwMode="auto">
          <a:xfrm>
            <a:off x="5154613" y="1274763"/>
            <a:ext cx="3425825" cy="3427412"/>
            <a:chOff x="4829175" y="1214437"/>
            <a:chExt cx="4138297" cy="4140000"/>
          </a:xfrm>
        </p:grpSpPr>
        <p:sp>
          <p:nvSpPr>
            <p:cNvPr id="6" name="Oval 9"/>
            <p:cNvSpPr>
              <a:spLocks noChangeAspect="1" noChangeArrowheads="1"/>
            </p:cNvSpPr>
            <p:nvPr/>
          </p:nvSpPr>
          <p:spPr bwMode="auto">
            <a:xfrm>
              <a:off x="4919209" y="1304437"/>
              <a:ext cx="3958228" cy="39600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a:endParaRPr lang="en-US" altLang="en-US" dirty="0">
                <a:solidFill>
                  <a:srgbClr val="FFFFFF"/>
                </a:solidFill>
                <a:latin typeface="Dax Offc Pro" pitchFamily="34" charset="0"/>
              </a:endParaRPr>
            </a:p>
          </p:txBody>
        </p:sp>
        <p:sp>
          <p:nvSpPr>
            <p:cNvPr id="7" name="Oval 6"/>
            <p:cNvSpPr/>
            <p:nvPr/>
          </p:nvSpPr>
          <p:spPr bwMode="auto">
            <a:xfrm>
              <a:off x="4829175" y="1214437"/>
              <a:ext cx="4138297" cy="4140000"/>
            </a:xfrm>
            <a:prstGeom prst="ellipse">
              <a:avLst/>
            </a:prstGeom>
            <a:noFill/>
            <a:ln>
              <a:solidFill>
                <a:srgbClr val="0079C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dirty="0">
                <a:latin typeface="Dax Offc Pro"/>
              </a:endParaRPr>
            </a:p>
          </p:txBody>
        </p:sp>
      </p:grpSp>
      <p:sp>
        <p:nvSpPr>
          <p:cNvPr id="8" name="Slide Number Placeholder 7"/>
          <p:cNvSpPr>
            <a:spLocks noGrp="1"/>
          </p:cNvSpPr>
          <p:nvPr>
            <p:ph type="sldNum" sz="quarter" idx="10"/>
          </p:nvPr>
        </p:nvSpPr>
        <p:spPr/>
        <p:txBody>
          <a:bodyPr/>
          <a:lstStyle/>
          <a:p>
            <a:pPr>
              <a:defRPr/>
            </a:pPr>
            <a:fld id="{412CB698-4264-D748-872F-B571D35E21A3}" type="slidenum">
              <a:rPr lang="en-US" smtClean="0"/>
              <a:pPr>
                <a:defRPr/>
              </a:pPr>
              <a:t>20</a:t>
            </a:fld>
            <a:endParaRPr lang="en-US" dirty="0"/>
          </a:p>
        </p:txBody>
      </p:sp>
    </p:spTree>
    <p:extLst>
      <p:ext uri="{BB962C8B-B14F-4D97-AF65-F5344CB8AC3E}">
        <p14:creationId xmlns:p14="http://schemas.microsoft.com/office/powerpoint/2010/main" val="558406858"/>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1"/>
          <p:cNvSpPr>
            <a:spLocks noGrp="1"/>
          </p:cNvSpPr>
          <p:nvPr>
            <p:ph type="title" idx="4294967295"/>
          </p:nvPr>
        </p:nvSpPr>
        <p:spPr bwMode="auto">
          <a:xfrm>
            <a:off x="457200" y="228600"/>
            <a:ext cx="82296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dirty="0">
                <a:latin typeface="Dax Offc Pro" pitchFamily="34" charset="0"/>
                <a:ea typeface="ＭＳ Ｐゴシック" pitchFamily="34" charset="-128"/>
                <a:cs typeface="Dax Offc Pro" pitchFamily="34" charset="0"/>
              </a:rPr>
              <a:t>Review</a:t>
            </a:r>
          </a:p>
        </p:txBody>
      </p:sp>
      <p:sp>
        <p:nvSpPr>
          <p:cNvPr id="4" name="Content Placeholder 2"/>
          <p:cNvSpPr txBox="1">
            <a:spLocks/>
          </p:cNvSpPr>
          <p:nvPr/>
        </p:nvSpPr>
        <p:spPr bwMode="auto">
          <a:xfrm>
            <a:off x="503238" y="1142999"/>
            <a:ext cx="7297737"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defTabSz="457200" rtl="0" eaLnBrk="1" fontAlgn="base" hangingPunct="1">
              <a:spcBef>
                <a:spcPts val="1000"/>
              </a:spcBef>
              <a:spcAft>
                <a:spcPct val="0"/>
              </a:spcAft>
              <a:buFont typeface="Arial" charset="0"/>
              <a:buNone/>
              <a:defRPr sz="2000" b="1" kern="1200">
                <a:solidFill>
                  <a:srgbClr val="0079C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200"/>
              </a:spcAft>
              <a:defRPr/>
            </a:pPr>
            <a:r>
              <a:rPr lang="en-CA" altLang="en-US" sz="1800" dirty="0">
                <a:latin typeface="Dax Offc Pro" panose="020B0504030101020102" pitchFamily="34" charset="0"/>
                <a:ea typeface="Dax Offc Pro"/>
              </a:rPr>
              <a:t>Review your estate plan with an estate professional for gaps between your goals and your structure and identify opportunities for:</a:t>
            </a:r>
          </a:p>
          <a:p>
            <a:pPr marL="285750" indent="-285750">
              <a:spcBef>
                <a:spcPts val="0"/>
              </a:spcBef>
              <a:spcAft>
                <a:spcPts val="1200"/>
              </a:spcAft>
              <a:buFont typeface="Arial" pitchFamily="34" charset="0"/>
              <a:buChar char="•"/>
              <a:defRPr/>
            </a:pPr>
            <a:r>
              <a:rPr lang="en-CA" altLang="en-US" sz="1600" b="0" dirty="0">
                <a:solidFill>
                  <a:schemeClr val="tx1"/>
                </a:solidFill>
                <a:latin typeface="Dax Offc Pro" panose="020B0504030101020102" pitchFamily="34" charset="0"/>
                <a:ea typeface="Dax Offc Pro"/>
              </a:rPr>
              <a:t>tax planning</a:t>
            </a:r>
          </a:p>
          <a:p>
            <a:pPr marL="285750" indent="-285750">
              <a:spcBef>
                <a:spcPts val="0"/>
              </a:spcBef>
              <a:spcAft>
                <a:spcPts val="1200"/>
              </a:spcAft>
              <a:buFont typeface="Arial" pitchFamily="34" charset="0"/>
              <a:buChar char="•"/>
              <a:defRPr/>
            </a:pPr>
            <a:r>
              <a:rPr lang="en-CA" altLang="en-US" sz="1600" b="0" dirty="0">
                <a:solidFill>
                  <a:schemeClr val="tx1"/>
                </a:solidFill>
                <a:latin typeface="Dax Offc Pro" panose="020B0504030101020102" pitchFamily="34" charset="0"/>
                <a:ea typeface="Dax Offc Pro"/>
              </a:rPr>
              <a:t>probate planning</a:t>
            </a:r>
          </a:p>
          <a:p>
            <a:pPr marL="285750" indent="-285750">
              <a:spcBef>
                <a:spcPts val="0"/>
              </a:spcBef>
              <a:spcAft>
                <a:spcPts val="1200"/>
              </a:spcAft>
              <a:buFont typeface="Arial" pitchFamily="34" charset="0"/>
              <a:buChar char="•"/>
              <a:defRPr/>
            </a:pPr>
            <a:r>
              <a:rPr lang="en-CA" altLang="en-US" sz="1600" b="0" dirty="0">
                <a:solidFill>
                  <a:schemeClr val="tx1"/>
                </a:solidFill>
                <a:latin typeface="Dax Offc Pro" panose="020B0504030101020102" pitchFamily="34" charset="0"/>
                <a:ea typeface="Dax Offc Pro"/>
              </a:rPr>
              <a:t>income splitting</a:t>
            </a:r>
          </a:p>
          <a:p>
            <a:pPr marL="285750" indent="-285750">
              <a:spcBef>
                <a:spcPts val="0"/>
              </a:spcBef>
              <a:spcAft>
                <a:spcPts val="1200"/>
              </a:spcAft>
              <a:buFont typeface="Arial" pitchFamily="34" charset="0"/>
              <a:buChar char="•"/>
              <a:defRPr/>
            </a:pPr>
            <a:r>
              <a:rPr lang="en-CA" altLang="en-US" sz="1600" b="0" dirty="0">
                <a:solidFill>
                  <a:schemeClr val="tx1"/>
                </a:solidFill>
                <a:latin typeface="Dax Offc Pro" panose="020B0504030101020102" pitchFamily="34" charset="0"/>
                <a:ea typeface="Dax Offc Pro"/>
              </a:rPr>
              <a:t>use of trusts</a:t>
            </a:r>
          </a:p>
          <a:p>
            <a:pPr marL="285750" indent="-285750">
              <a:spcBef>
                <a:spcPts val="0"/>
              </a:spcBef>
              <a:spcAft>
                <a:spcPts val="1200"/>
              </a:spcAft>
              <a:buFont typeface="Arial" pitchFamily="34" charset="0"/>
              <a:buChar char="•"/>
              <a:defRPr/>
            </a:pPr>
            <a:r>
              <a:rPr lang="en-CA" altLang="en-US" sz="1600" b="0" dirty="0">
                <a:solidFill>
                  <a:schemeClr val="tx1"/>
                </a:solidFill>
                <a:latin typeface="Dax Offc Pro" panose="020B0504030101020102" pitchFamily="34" charset="0"/>
                <a:ea typeface="Dax Offc Pro"/>
              </a:rPr>
              <a:t>charitable donations</a:t>
            </a:r>
          </a:p>
          <a:p>
            <a:pPr marL="285750" indent="-285750">
              <a:spcBef>
                <a:spcPts val="0"/>
              </a:spcBef>
              <a:spcAft>
                <a:spcPts val="1200"/>
              </a:spcAft>
              <a:buFont typeface="Arial" pitchFamily="34" charset="0"/>
              <a:buChar char="•"/>
              <a:defRPr/>
            </a:pPr>
            <a:r>
              <a:rPr lang="en-CA" altLang="en-US" sz="1600" b="0" dirty="0">
                <a:solidFill>
                  <a:schemeClr val="tx1"/>
                </a:solidFill>
                <a:latin typeface="Dax Offc Pro" panose="020B0504030101020102" pitchFamily="34" charset="0"/>
                <a:ea typeface="Dax Offc Pro"/>
              </a:rPr>
              <a:t>Insurance</a:t>
            </a:r>
          </a:p>
          <a:p>
            <a:pPr marL="744538" lvl="1" indent="-285750">
              <a:spcBef>
                <a:spcPts val="0"/>
              </a:spcBef>
              <a:spcAft>
                <a:spcPts val="1200"/>
              </a:spcAft>
              <a:buFont typeface="Arial" pitchFamily="34" charset="0"/>
              <a:buChar char="•"/>
              <a:defRPr/>
            </a:pPr>
            <a:r>
              <a:rPr lang="en-CA" altLang="en-US" sz="1600" dirty="0">
                <a:latin typeface="Dax Offc Pro" panose="020B0504030101020102" pitchFamily="34" charset="0"/>
              </a:rPr>
              <a:t>an efficient way to leave an estate</a:t>
            </a:r>
          </a:p>
          <a:p>
            <a:pPr marL="744538" lvl="1" indent="-285750">
              <a:spcBef>
                <a:spcPts val="0"/>
              </a:spcBef>
              <a:spcAft>
                <a:spcPts val="1200"/>
              </a:spcAft>
              <a:buFont typeface="Arial" pitchFamily="34" charset="0"/>
              <a:buChar char="•"/>
              <a:defRPr/>
            </a:pPr>
            <a:r>
              <a:rPr lang="en-CA" altLang="en-US" sz="1600" dirty="0">
                <a:latin typeface="Dax Offc Pro" panose="020B0504030101020102" pitchFamily="34" charset="0"/>
              </a:rPr>
              <a:t>protection for your estate plan</a:t>
            </a:r>
          </a:p>
          <a:p>
            <a:pPr>
              <a:spcBef>
                <a:spcPts val="0"/>
              </a:spcBef>
              <a:spcAft>
                <a:spcPts val="1200"/>
              </a:spcAft>
              <a:buFont typeface="Arial" charset="0"/>
              <a:buChar char="•"/>
              <a:defRPr/>
            </a:pPr>
            <a:endParaRPr lang="en-CA" sz="1600" dirty="0">
              <a:ea typeface="Dax Offc Pro"/>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9075" y="2147888"/>
            <a:ext cx="33877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5443538" y="2343150"/>
            <a:ext cx="762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600" dirty="0">
                <a:solidFill>
                  <a:srgbClr val="0079C1"/>
                </a:solidFill>
                <a:latin typeface="Dax Offc Pro" pitchFamily="34" charset="0"/>
              </a:rPr>
              <a:t>You</a:t>
            </a:r>
          </a:p>
        </p:txBody>
      </p:sp>
      <p:sp>
        <p:nvSpPr>
          <p:cNvPr id="7" name="TextBox 7"/>
          <p:cNvSpPr txBox="1">
            <a:spLocks noChangeArrowheads="1"/>
          </p:cNvSpPr>
          <p:nvPr/>
        </p:nvSpPr>
        <p:spPr bwMode="auto">
          <a:xfrm>
            <a:off x="6562725" y="2112963"/>
            <a:ext cx="8207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600" dirty="0">
                <a:solidFill>
                  <a:srgbClr val="0079C1"/>
                </a:solidFill>
                <a:latin typeface="Dax Offc Pro" pitchFamily="34" charset="0"/>
              </a:rPr>
              <a:t>Gaps</a:t>
            </a:r>
          </a:p>
        </p:txBody>
      </p:sp>
      <p:sp>
        <p:nvSpPr>
          <p:cNvPr id="8" name="TextBox 8"/>
          <p:cNvSpPr txBox="1">
            <a:spLocks noChangeArrowheads="1"/>
          </p:cNvSpPr>
          <p:nvPr/>
        </p:nvSpPr>
        <p:spPr bwMode="auto">
          <a:xfrm>
            <a:off x="7662863" y="2333625"/>
            <a:ext cx="10429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600" dirty="0">
                <a:solidFill>
                  <a:schemeClr val="bg1"/>
                </a:solidFill>
                <a:latin typeface="Dax Offc Pro" pitchFamily="34" charset="0"/>
              </a:rPr>
              <a:t>Your goals</a:t>
            </a:r>
          </a:p>
        </p:txBody>
      </p:sp>
      <p:sp>
        <p:nvSpPr>
          <p:cNvPr id="9" name="Down Arrow 8"/>
          <p:cNvSpPr/>
          <p:nvPr/>
        </p:nvSpPr>
        <p:spPr>
          <a:xfrm>
            <a:off x="6783388" y="3055938"/>
            <a:ext cx="508000" cy="879475"/>
          </a:xfrm>
          <a:prstGeom prst="downArrow">
            <a:avLst/>
          </a:prstGeom>
          <a:noFill/>
          <a:ln>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CA" dirty="0">
              <a:latin typeface="Dax Offc Pro"/>
            </a:endParaRPr>
          </a:p>
        </p:txBody>
      </p:sp>
      <p:sp>
        <p:nvSpPr>
          <p:cNvPr id="10" name="Rounded Rectangle 9"/>
          <p:cNvSpPr/>
          <p:nvPr/>
        </p:nvSpPr>
        <p:spPr>
          <a:xfrm>
            <a:off x="6429375" y="4156075"/>
            <a:ext cx="1371600" cy="700088"/>
          </a:xfrm>
          <a:prstGeom prst="round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CA" sz="1600" dirty="0">
                <a:latin typeface="Dax Offc Pro"/>
              </a:rPr>
              <a:t>Opportunities </a:t>
            </a:r>
          </a:p>
        </p:txBody>
      </p:sp>
      <p:sp>
        <p:nvSpPr>
          <p:cNvPr id="11" name="Slide Number Placeholder 10"/>
          <p:cNvSpPr>
            <a:spLocks noGrp="1"/>
          </p:cNvSpPr>
          <p:nvPr>
            <p:ph type="sldNum" sz="quarter" idx="10"/>
          </p:nvPr>
        </p:nvSpPr>
        <p:spPr/>
        <p:txBody>
          <a:bodyPr/>
          <a:lstStyle/>
          <a:p>
            <a:pPr>
              <a:defRPr/>
            </a:pPr>
            <a:fld id="{412CB698-4264-D748-872F-B571D35E21A3}" type="slidenum">
              <a:rPr lang="en-US" smtClean="0"/>
              <a:pPr>
                <a:defRPr/>
              </a:pPr>
              <a:t>21</a:t>
            </a:fld>
            <a:endParaRPr lang="en-US" dirty="0"/>
          </a:p>
        </p:txBody>
      </p:sp>
    </p:spTree>
    <p:extLst>
      <p:ext uri="{BB962C8B-B14F-4D97-AF65-F5344CB8AC3E}">
        <p14:creationId xmlns:p14="http://schemas.microsoft.com/office/powerpoint/2010/main" val="669869605"/>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10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28700"/>
            <a:ext cx="51879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idx="4294967295"/>
          </p:nvPr>
        </p:nvSpPr>
        <p:spPr bwMode="auto">
          <a:xfrm>
            <a:off x="396081" y="342900"/>
            <a:ext cx="82296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Dax Offc Pro" pitchFamily="34" charset="0"/>
                <a:ea typeface="ＭＳ Ｐゴシック" pitchFamily="34" charset="-128"/>
                <a:cs typeface="Dax Offc Pro" pitchFamily="34" charset="0"/>
              </a:rPr>
              <a:t>Estate planning involves navigating a web…</a:t>
            </a:r>
            <a:br>
              <a:rPr lang="en-US" altLang="en-US" dirty="0">
                <a:latin typeface="Dax Offc Pro" pitchFamily="34" charset="0"/>
                <a:ea typeface="ＭＳ Ｐゴシック" pitchFamily="34" charset="-128"/>
                <a:cs typeface="Dax Offc Pro" pitchFamily="34" charset="0"/>
              </a:rPr>
            </a:br>
            <a:endParaRPr altLang="en-US" dirty="0">
              <a:latin typeface="Dax Offc Pro" pitchFamily="34" charset="0"/>
              <a:ea typeface="ＭＳ Ｐゴシック" pitchFamily="34" charset="-128"/>
              <a:cs typeface="Dax Offc Pro" pitchFamily="34" charset="0"/>
            </a:endParaRPr>
          </a:p>
        </p:txBody>
      </p:sp>
      <p:sp>
        <p:nvSpPr>
          <p:cNvPr id="7" name="TextBox 1023"/>
          <p:cNvSpPr txBox="1">
            <a:spLocks noChangeArrowheads="1"/>
          </p:cNvSpPr>
          <p:nvPr/>
        </p:nvSpPr>
        <p:spPr bwMode="auto">
          <a:xfrm>
            <a:off x="3668713" y="1193800"/>
            <a:ext cx="16843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400" b="1" dirty="0">
                <a:solidFill>
                  <a:srgbClr val="0079C1"/>
                </a:solidFill>
                <a:latin typeface="Dax Offc Pro" pitchFamily="34" charset="0"/>
              </a:rPr>
              <a:t>Your Will</a:t>
            </a:r>
          </a:p>
        </p:txBody>
      </p:sp>
      <p:sp>
        <p:nvSpPr>
          <p:cNvPr id="8" name="TextBox 33"/>
          <p:cNvSpPr txBox="1">
            <a:spLocks noChangeArrowheads="1"/>
          </p:cNvSpPr>
          <p:nvPr/>
        </p:nvSpPr>
        <p:spPr bwMode="auto">
          <a:xfrm>
            <a:off x="5173663" y="1247775"/>
            <a:ext cx="14319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400" dirty="0">
                <a:latin typeface="Dax Offc Pro" pitchFamily="34" charset="0"/>
              </a:rPr>
              <a:t>Income tax planning</a:t>
            </a:r>
          </a:p>
        </p:txBody>
      </p:sp>
      <p:sp>
        <p:nvSpPr>
          <p:cNvPr id="9" name="TextBox 34"/>
          <p:cNvSpPr txBox="1">
            <a:spLocks noChangeArrowheads="1"/>
          </p:cNvSpPr>
          <p:nvPr/>
        </p:nvSpPr>
        <p:spPr bwMode="auto">
          <a:xfrm>
            <a:off x="5816600" y="2952750"/>
            <a:ext cx="14303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400" dirty="0">
                <a:latin typeface="Dax Offc Pro" pitchFamily="34" charset="0"/>
              </a:rPr>
              <a:t>RSP/RIF designations</a:t>
            </a:r>
          </a:p>
        </p:txBody>
      </p:sp>
      <p:sp>
        <p:nvSpPr>
          <p:cNvPr id="10" name="TextBox 35"/>
          <p:cNvSpPr txBox="1">
            <a:spLocks noChangeArrowheads="1"/>
          </p:cNvSpPr>
          <p:nvPr/>
        </p:nvSpPr>
        <p:spPr bwMode="auto">
          <a:xfrm>
            <a:off x="5573713" y="3957638"/>
            <a:ext cx="1460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400" dirty="0">
                <a:latin typeface="Dax Offc Pro" pitchFamily="34" charset="0"/>
              </a:rPr>
              <a:t>Life insurance</a:t>
            </a:r>
            <a:br>
              <a:rPr lang="en-US" altLang="en-US" sz="1400" dirty="0">
                <a:latin typeface="Dax Offc Pro" pitchFamily="34" charset="0"/>
              </a:rPr>
            </a:br>
            <a:r>
              <a:rPr lang="en-US" altLang="en-US" sz="1400" dirty="0">
                <a:latin typeface="Dax Offc Pro" pitchFamily="34" charset="0"/>
              </a:rPr>
              <a:t>designations</a:t>
            </a:r>
          </a:p>
        </p:txBody>
      </p:sp>
      <p:sp>
        <p:nvSpPr>
          <p:cNvPr id="11" name="TextBox 36"/>
          <p:cNvSpPr txBox="1">
            <a:spLocks noChangeArrowheads="1"/>
          </p:cNvSpPr>
          <p:nvPr/>
        </p:nvSpPr>
        <p:spPr bwMode="auto">
          <a:xfrm>
            <a:off x="4543425" y="4694238"/>
            <a:ext cx="14605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400" dirty="0">
                <a:latin typeface="Dax Offc Pro" pitchFamily="34" charset="0"/>
              </a:rPr>
              <a:t>Property registration</a:t>
            </a:r>
          </a:p>
        </p:txBody>
      </p:sp>
      <p:sp>
        <p:nvSpPr>
          <p:cNvPr id="12" name="TextBox 37"/>
          <p:cNvSpPr txBox="1">
            <a:spLocks noChangeArrowheads="1"/>
          </p:cNvSpPr>
          <p:nvPr/>
        </p:nvSpPr>
        <p:spPr bwMode="auto">
          <a:xfrm>
            <a:off x="3279775" y="4694238"/>
            <a:ext cx="1252538"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400" dirty="0">
                <a:latin typeface="Dax Offc Pro" pitchFamily="34" charset="0"/>
              </a:rPr>
              <a:t>Dependents Relief</a:t>
            </a:r>
            <a:br>
              <a:rPr lang="en-US" altLang="en-US" sz="1400" dirty="0">
                <a:latin typeface="Dax Offc Pro" pitchFamily="34" charset="0"/>
              </a:rPr>
            </a:br>
            <a:r>
              <a:rPr lang="en-US" altLang="en-US" sz="1400" dirty="0">
                <a:latin typeface="Dax Offc Pro" pitchFamily="34" charset="0"/>
              </a:rPr>
              <a:t>Legislation  </a:t>
            </a:r>
          </a:p>
        </p:txBody>
      </p:sp>
      <p:sp>
        <p:nvSpPr>
          <p:cNvPr id="13" name="TextBox 38"/>
          <p:cNvSpPr txBox="1">
            <a:spLocks noChangeArrowheads="1"/>
          </p:cNvSpPr>
          <p:nvPr/>
        </p:nvSpPr>
        <p:spPr bwMode="auto">
          <a:xfrm>
            <a:off x="2236788" y="3700463"/>
            <a:ext cx="1431925"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400" dirty="0">
                <a:latin typeface="Dax Offc Pro" pitchFamily="34" charset="0"/>
              </a:rPr>
              <a:t>Powers of </a:t>
            </a:r>
            <a:br>
              <a:rPr lang="en-US" altLang="en-US" sz="1400" dirty="0">
                <a:latin typeface="Dax Offc Pro" pitchFamily="34" charset="0"/>
              </a:rPr>
            </a:br>
            <a:r>
              <a:rPr lang="en-US" altLang="en-US" sz="1400" dirty="0">
                <a:latin typeface="Dax Offc Pro" pitchFamily="34" charset="0"/>
              </a:rPr>
              <a:t>Attorney</a:t>
            </a:r>
          </a:p>
        </p:txBody>
      </p:sp>
      <p:sp>
        <p:nvSpPr>
          <p:cNvPr id="14" name="TextBox 45"/>
          <p:cNvSpPr txBox="1">
            <a:spLocks noChangeArrowheads="1"/>
          </p:cNvSpPr>
          <p:nvPr/>
        </p:nvSpPr>
        <p:spPr bwMode="auto">
          <a:xfrm>
            <a:off x="1905000" y="2744788"/>
            <a:ext cx="14303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400" dirty="0">
                <a:latin typeface="Dax Offc Pro" pitchFamily="34" charset="0"/>
              </a:rPr>
              <a:t>Inter Vivos </a:t>
            </a:r>
            <a:br>
              <a:rPr lang="en-US" altLang="en-US" sz="1400" dirty="0">
                <a:latin typeface="Dax Offc Pro" pitchFamily="34" charset="0"/>
              </a:rPr>
            </a:br>
            <a:r>
              <a:rPr lang="en-US" altLang="en-US" sz="1400" dirty="0">
                <a:latin typeface="Dax Offc Pro" pitchFamily="34" charset="0"/>
              </a:rPr>
              <a:t>Trust &amp; Planning</a:t>
            </a:r>
          </a:p>
        </p:txBody>
      </p:sp>
      <p:sp>
        <p:nvSpPr>
          <p:cNvPr id="15" name="TextBox 46"/>
          <p:cNvSpPr txBox="1">
            <a:spLocks noChangeArrowheads="1"/>
          </p:cNvSpPr>
          <p:nvPr/>
        </p:nvSpPr>
        <p:spPr bwMode="auto">
          <a:xfrm>
            <a:off x="2536825" y="1501775"/>
            <a:ext cx="14303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400" dirty="0">
                <a:latin typeface="Dax Offc Pro" pitchFamily="34" charset="0"/>
              </a:rPr>
              <a:t>Probate </a:t>
            </a:r>
            <a:br>
              <a:rPr lang="en-US" altLang="en-US" sz="1400" dirty="0">
                <a:latin typeface="Dax Offc Pro" pitchFamily="34" charset="0"/>
              </a:rPr>
            </a:br>
            <a:r>
              <a:rPr lang="en-US" altLang="en-US" sz="1400" dirty="0">
                <a:latin typeface="Dax Offc Pro" pitchFamily="34" charset="0"/>
              </a:rPr>
              <a:t>Planning</a:t>
            </a:r>
          </a:p>
        </p:txBody>
      </p:sp>
      <p:sp>
        <p:nvSpPr>
          <p:cNvPr id="16" name="Oval 15"/>
          <p:cNvSpPr/>
          <p:nvPr/>
        </p:nvSpPr>
        <p:spPr>
          <a:xfrm>
            <a:off x="3600450" y="2611438"/>
            <a:ext cx="1947863" cy="1947862"/>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latin typeface="Dax Offc Pro" panose="020B0504030101020102" pitchFamily="34" charset="0"/>
              </a:rPr>
              <a:t>Estate planning </a:t>
            </a:r>
            <a:endParaRPr lang="en-US" dirty="0">
              <a:latin typeface="Dax Offc Pro"/>
            </a:endParaRPr>
          </a:p>
        </p:txBody>
      </p:sp>
      <p:sp>
        <p:nvSpPr>
          <p:cNvPr id="18" name="TextBox 46"/>
          <p:cNvSpPr txBox="1">
            <a:spLocks noChangeArrowheads="1"/>
          </p:cNvSpPr>
          <p:nvPr/>
        </p:nvSpPr>
        <p:spPr bwMode="auto">
          <a:xfrm>
            <a:off x="350838" y="1943045"/>
            <a:ext cx="14303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400" dirty="0">
                <a:latin typeface="Dax Offc Pro" pitchFamily="34" charset="0"/>
              </a:rPr>
              <a:t>Caring for dependents</a:t>
            </a:r>
          </a:p>
        </p:txBody>
      </p:sp>
      <p:sp>
        <p:nvSpPr>
          <p:cNvPr id="20" name="TextBox 46"/>
          <p:cNvSpPr txBox="1">
            <a:spLocks noChangeArrowheads="1"/>
          </p:cNvSpPr>
          <p:nvPr/>
        </p:nvSpPr>
        <p:spPr bwMode="auto">
          <a:xfrm>
            <a:off x="7273678" y="1948081"/>
            <a:ext cx="14303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400" dirty="0">
                <a:latin typeface="Dax Offc Pro" pitchFamily="34" charset="0"/>
              </a:rPr>
              <a:t>Organ donation</a:t>
            </a:r>
          </a:p>
        </p:txBody>
      </p:sp>
      <p:sp>
        <p:nvSpPr>
          <p:cNvPr id="21" name="TextBox 46"/>
          <p:cNvSpPr txBox="1">
            <a:spLocks noChangeArrowheads="1"/>
          </p:cNvSpPr>
          <p:nvPr/>
        </p:nvSpPr>
        <p:spPr bwMode="auto">
          <a:xfrm>
            <a:off x="1266031" y="5118100"/>
            <a:ext cx="14303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400" dirty="0">
                <a:latin typeface="Dax Offc Pro" pitchFamily="34" charset="0"/>
              </a:rPr>
              <a:t>Online Legacy</a:t>
            </a:r>
          </a:p>
        </p:txBody>
      </p:sp>
      <p:sp>
        <p:nvSpPr>
          <p:cNvPr id="22" name="TextBox 46"/>
          <p:cNvSpPr txBox="1">
            <a:spLocks noChangeArrowheads="1"/>
          </p:cNvSpPr>
          <p:nvPr/>
        </p:nvSpPr>
        <p:spPr bwMode="auto">
          <a:xfrm>
            <a:off x="7301843" y="3490913"/>
            <a:ext cx="14303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400" dirty="0">
                <a:latin typeface="Dax Offc Pro" pitchFamily="34" charset="0"/>
              </a:rPr>
              <a:t>Items of personal effects</a:t>
            </a:r>
          </a:p>
        </p:txBody>
      </p:sp>
      <p:sp>
        <p:nvSpPr>
          <p:cNvPr id="23" name="TextBox 46"/>
          <p:cNvSpPr txBox="1">
            <a:spLocks noChangeArrowheads="1"/>
          </p:cNvSpPr>
          <p:nvPr/>
        </p:nvSpPr>
        <p:spPr bwMode="auto">
          <a:xfrm>
            <a:off x="6834159" y="4889610"/>
            <a:ext cx="14303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400" dirty="0">
                <a:latin typeface="Dax Offc Pro" pitchFamily="34" charset="0"/>
              </a:rPr>
              <a:t>Bequests &amp; Charitable giving</a:t>
            </a:r>
          </a:p>
        </p:txBody>
      </p:sp>
      <p:sp>
        <p:nvSpPr>
          <p:cNvPr id="24" name="TextBox 46"/>
          <p:cNvSpPr txBox="1">
            <a:spLocks noChangeArrowheads="1"/>
          </p:cNvSpPr>
          <p:nvPr/>
        </p:nvSpPr>
        <p:spPr bwMode="auto">
          <a:xfrm>
            <a:off x="554228" y="3584575"/>
            <a:ext cx="14303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400" dirty="0">
                <a:latin typeface="Dax Offc Pro" pitchFamily="34" charset="0"/>
              </a:rPr>
              <a:t>Pets</a:t>
            </a:r>
          </a:p>
        </p:txBody>
      </p:sp>
      <p:sp>
        <p:nvSpPr>
          <p:cNvPr id="25" name="TextBox 46"/>
          <p:cNvSpPr txBox="1">
            <a:spLocks noChangeArrowheads="1"/>
          </p:cNvSpPr>
          <p:nvPr/>
        </p:nvSpPr>
        <p:spPr bwMode="auto">
          <a:xfrm>
            <a:off x="806450" y="831795"/>
            <a:ext cx="109855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400" dirty="0">
                <a:latin typeface="Dax Offc Pro" pitchFamily="34" charset="0"/>
              </a:rPr>
              <a:t>Family Dynamics</a:t>
            </a:r>
          </a:p>
        </p:txBody>
      </p:sp>
      <p:sp>
        <p:nvSpPr>
          <p:cNvPr id="26" name="TextBox 46"/>
          <p:cNvSpPr txBox="1">
            <a:spLocks noChangeArrowheads="1"/>
          </p:cNvSpPr>
          <p:nvPr/>
        </p:nvSpPr>
        <p:spPr bwMode="auto">
          <a:xfrm>
            <a:off x="6863062" y="831795"/>
            <a:ext cx="115395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1000"/>
              </a:spcBef>
            </a:pPr>
            <a:r>
              <a:rPr lang="en-US" altLang="en-US" sz="1400" dirty="0">
                <a:latin typeface="Dax Offc Pro" pitchFamily="34" charset="0"/>
              </a:rPr>
              <a:t>End-of-life care</a:t>
            </a:r>
          </a:p>
        </p:txBody>
      </p:sp>
      <p:sp>
        <p:nvSpPr>
          <p:cNvPr id="2" name="Slide Number Placeholder 1"/>
          <p:cNvSpPr>
            <a:spLocks noGrp="1"/>
          </p:cNvSpPr>
          <p:nvPr>
            <p:ph type="sldNum" sz="quarter" idx="10"/>
          </p:nvPr>
        </p:nvSpPr>
        <p:spPr/>
        <p:txBody>
          <a:bodyPr/>
          <a:lstStyle/>
          <a:p>
            <a:pPr>
              <a:defRPr/>
            </a:pPr>
            <a:fld id="{412CB698-4264-D748-872F-B571D35E21A3}" type="slidenum">
              <a:rPr lang="en-US" smtClean="0"/>
              <a:pPr>
                <a:defRPr/>
              </a:pPr>
              <a:t>22</a:t>
            </a:fld>
            <a:endParaRPr lang="en-US" dirty="0"/>
          </a:p>
        </p:txBody>
      </p:sp>
    </p:spTree>
    <p:extLst>
      <p:ext uri="{BB962C8B-B14F-4D97-AF65-F5344CB8AC3E}">
        <p14:creationId xmlns:p14="http://schemas.microsoft.com/office/powerpoint/2010/main" val="3239773529"/>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slide 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1"/>
          <p:cNvGrpSpPr>
            <a:grpSpLocks/>
          </p:cNvGrpSpPr>
          <p:nvPr/>
        </p:nvGrpSpPr>
        <p:grpSpPr bwMode="auto">
          <a:xfrm>
            <a:off x="-460375" y="346075"/>
            <a:ext cx="4325938" cy="4325938"/>
            <a:chOff x="4018732" y="708338"/>
            <a:chExt cx="3889375" cy="3889375"/>
          </a:xfrm>
        </p:grpSpPr>
        <p:sp>
          <p:nvSpPr>
            <p:cNvPr id="6" name="Oval 5"/>
            <p:cNvSpPr/>
            <p:nvPr/>
          </p:nvSpPr>
          <p:spPr bwMode="auto">
            <a:xfrm>
              <a:off x="4090097" y="778276"/>
              <a:ext cx="3746646" cy="3749499"/>
            </a:xfrm>
            <a:prstGeom prst="ellipse">
              <a:avLst/>
            </a:prstGeom>
            <a:solidFill>
              <a:srgbClr val="0079C1">
                <a:alpha val="80000"/>
              </a:srgbClr>
            </a:solidFill>
            <a:ln>
              <a:solidFill>
                <a:srgbClr val="0079C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Dax Offc Pro"/>
              </a:endParaRPr>
            </a:p>
          </p:txBody>
        </p:sp>
        <p:sp>
          <p:nvSpPr>
            <p:cNvPr id="7" name="Oval 6"/>
            <p:cNvSpPr/>
            <p:nvPr/>
          </p:nvSpPr>
          <p:spPr bwMode="auto">
            <a:xfrm>
              <a:off x="4018732" y="708338"/>
              <a:ext cx="3889375" cy="38893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Dax Offc Pro"/>
              </a:endParaRPr>
            </a:p>
          </p:txBody>
        </p:sp>
      </p:grpSp>
      <p:sp>
        <p:nvSpPr>
          <p:cNvPr id="9" name="Title 1"/>
          <p:cNvSpPr txBox="1">
            <a:spLocks/>
          </p:cNvSpPr>
          <p:nvPr/>
        </p:nvSpPr>
        <p:spPr bwMode="auto">
          <a:xfrm>
            <a:off x="406400" y="1395413"/>
            <a:ext cx="318928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4000" dirty="0">
                <a:solidFill>
                  <a:schemeClr val="bg1"/>
                </a:solidFill>
                <a:latin typeface="Dax Offc Pro" pitchFamily="34" charset="0"/>
              </a:rPr>
              <a:t>Next steps.</a:t>
            </a:r>
          </a:p>
        </p:txBody>
      </p:sp>
    </p:spTree>
    <p:extLst>
      <p:ext uri="{BB962C8B-B14F-4D97-AF65-F5344CB8AC3E}">
        <p14:creationId xmlns:p14="http://schemas.microsoft.com/office/powerpoint/2010/main" val="1281798989"/>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noChangeArrowheads="1"/>
          </p:cNvSpPr>
          <p:nvPr>
            <p:ph type="title" idx="4294967295"/>
          </p:nvPr>
        </p:nvSpPr>
        <p:spPr bwMode="auto">
          <a:xfrm>
            <a:off x="358775" y="228600"/>
            <a:ext cx="82296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n-US" b="1" dirty="0">
                <a:latin typeface="Dax Offc Pro" pitchFamily="34" charset="0"/>
                <a:ea typeface="ＭＳ Ｐゴシック" pitchFamily="34" charset="-128"/>
                <a:cs typeface="Dax Offc Pro" pitchFamily="34" charset="0"/>
              </a:rPr>
              <a:t>Next steps: </a:t>
            </a:r>
            <a:r>
              <a:rPr altLang="en-US" dirty="0">
                <a:latin typeface="Dax Offc Pro" pitchFamily="34" charset="0"/>
                <a:ea typeface="ＭＳ Ｐゴシック" pitchFamily="34" charset="-128"/>
                <a:cs typeface="Dax Offc Pro" pitchFamily="34" charset="0"/>
              </a:rPr>
              <a:t>developing your estate plan</a:t>
            </a:r>
          </a:p>
        </p:txBody>
      </p:sp>
      <p:graphicFrame>
        <p:nvGraphicFramePr>
          <p:cNvPr id="4" name="Diagram 3"/>
          <p:cNvGraphicFramePr/>
          <p:nvPr>
            <p:extLst>
              <p:ext uri="{D42A27DB-BD31-4B8C-83A1-F6EECF244321}">
                <p14:modId xmlns:p14="http://schemas.microsoft.com/office/powerpoint/2010/main" val="3254520199"/>
              </p:ext>
            </p:extLst>
          </p:nvPr>
        </p:nvGraphicFramePr>
        <p:xfrm>
          <a:off x="11049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1371600" y="1695450"/>
            <a:ext cx="323850" cy="381000"/>
          </a:xfrm>
          <a:prstGeom prst="rect">
            <a:avLst/>
          </a:prstGeom>
          <a:noFill/>
        </p:spPr>
        <p:txBody>
          <a:bodyPr wrap="square" lIns="0" tIns="0" rIns="0" bIns="0" rtlCol="0">
            <a:noAutofit/>
          </a:bodyPr>
          <a:lstStyle/>
          <a:p>
            <a:pPr>
              <a:spcBef>
                <a:spcPts val="1000"/>
              </a:spcBef>
            </a:pPr>
            <a:r>
              <a:rPr lang="en-CA" sz="2000" dirty="0">
                <a:latin typeface="Arial"/>
                <a:cs typeface="Arial"/>
              </a:rPr>
              <a:t>1.</a:t>
            </a:r>
          </a:p>
        </p:txBody>
      </p:sp>
      <p:sp>
        <p:nvSpPr>
          <p:cNvPr id="10" name="TextBox 9"/>
          <p:cNvSpPr txBox="1"/>
          <p:nvPr/>
        </p:nvSpPr>
        <p:spPr>
          <a:xfrm>
            <a:off x="1695450" y="2495550"/>
            <a:ext cx="323850" cy="381000"/>
          </a:xfrm>
          <a:prstGeom prst="rect">
            <a:avLst/>
          </a:prstGeom>
          <a:noFill/>
        </p:spPr>
        <p:txBody>
          <a:bodyPr wrap="square" lIns="0" tIns="0" rIns="0" bIns="0" rtlCol="0">
            <a:noAutofit/>
          </a:bodyPr>
          <a:lstStyle/>
          <a:p>
            <a:pPr>
              <a:spcBef>
                <a:spcPts val="1000"/>
              </a:spcBef>
            </a:pPr>
            <a:r>
              <a:rPr lang="en-CA" sz="2000" dirty="0">
                <a:latin typeface="Arial"/>
                <a:cs typeface="Arial"/>
              </a:rPr>
              <a:t>2.</a:t>
            </a:r>
          </a:p>
        </p:txBody>
      </p:sp>
      <p:sp>
        <p:nvSpPr>
          <p:cNvPr id="11" name="TextBox 10"/>
          <p:cNvSpPr txBox="1"/>
          <p:nvPr/>
        </p:nvSpPr>
        <p:spPr>
          <a:xfrm>
            <a:off x="1847850" y="3257550"/>
            <a:ext cx="323850" cy="381000"/>
          </a:xfrm>
          <a:prstGeom prst="rect">
            <a:avLst/>
          </a:prstGeom>
          <a:noFill/>
        </p:spPr>
        <p:txBody>
          <a:bodyPr wrap="square" lIns="0" tIns="0" rIns="0" bIns="0" rtlCol="0">
            <a:noAutofit/>
          </a:bodyPr>
          <a:lstStyle/>
          <a:p>
            <a:pPr>
              <a:spcBef>
                <a:spcPts val="1000"/>
              </a:spcBef>
            </a:pPr>
            <a:r>
              <a:rPr lang="en-CA" sz="2000" dirty="0">
                <a:latin typeface="Arial"/>
                <a:cs typeface="Arial"/>
              </a:rPr>
              <a:t>3.</a:t>
            </a:r>
          </a:p>
        </p:txBody>
      </p:sp>
      <p:sp>
        <p:nvSpPr>
          <p:cNvPr id="12" name="TextBox 11"/>
          <p:cNvSpPr txBox="1"/>
          <p:nvPr/>
        </p:nvSpPr>
        <p:spPr>
          <a:xfrm>
            <a:off x="1733550" y="4000500"/>
            <a:ext cx="323850" cy="381000"/>
          </a:xfrm>
          <a:prstGeom prst="rect">
            <a:avLst/>
          </a:prstGeom>
          <a:noFill/>
        </p:spPr>
        <p:txBody>
          <a:bodyPr wrap="square" lIns="0" tIns="0" rIns="0" bIns="0" rtlCol="0">
            <a:noAutofit/>
          </a:bodyPr>
          <a:lstStyle/>
          <a:p>
            <a:pPr>
              <a:spcBef>
                <a:spcPts val="1000"/>
              </a:spcBef>
            </a:pPr>
            <a:r>
              <a:rPr lang="en-CA" sz="2000" dirty="0">
                <a:latin typeface="Arial"/>
                <a:cs typeface="Arial"/>
              </a:rPr>
              <a:t>4.</a:t>
            </a:r>
          </a:p>
        </p:txBody>
      </p:sp>
      <p:sp>
        <p:nvSpPr>
          <p:cNvPr id="13" name="TextBox 12"/>
          <p:cNvSpPr txBox="1"/>
          <p:nvPr/>
        </p:nvSpPr>
        <p:spPr>
          <a:xfrm>
            <a:off x="1371600" y="4743450"/>
            <a:ext cx="323850" cy="381000"/>
          </a:xfrm>
          <a:prstGeom prst="rect">
            <a:avLst/>
          </a:prstGeom>
          <a:noFill/>
        </p:spPr>
        <p:txBody>
          <a:bodyPr wrap="square" lIns="0" tIns="0" rIns="0" bIns="0" rtlCol="0">
            <a:noAutofit/>
          </a:bodyPr>
          <a:lstStyle/>
          <a:p>
            <a:pPr>
              <a:spcBef>
                <a:spcPts val="1000"/>
              </a:spcBef>
            </a:pPr>
            <a:r>
              <a:rPr lang="en-CA" sz="2000" dirty="0">
                <a:latin typeface="Arial"/>
                <a:cs typeface="Arial"/>
              </a:rPr>
              <a:t>5.</a:t>
            </a:r>
          </a:p>
        </p:txBody>
      </p:sp>
      <p:sp>
        <p:nvSpPr>
          <p:cNvPr id="5" name="Slide Number Placeholder 4"/>
          <p:cNvSpPr>
            <a:spLocks noGrp="1"/>
          </p:cNvSpPr>
          <p:nvPr>
            <p:ph type="sldNum" sz="quarter" idx="10"/>
          </p:nvPr>
        </p:nvSpPr>
        <p:spPr/>
        <p:txBody>
          <a:bodyPr/>
          <a:lstStyle/>
          <a:p>
            <a:pPr>
              <a:defRPr/>
            </a:pPr>
            <a:fld id="{412CB698-4264-D748-872F-B571D35E21A3}" type="slidenum">
              <a:rPr lang="en-US" smtClean="0"/>
              <a:pPr>
                <a:defRPr/>
              </a:pPr>
              <a:t>24</a:t>
            </a:fld>
            <a:endParaRPr lang="en-US" dirty="0"/>
          </a:p>
        </p:txBody>
      </p:sp>
    </p:spTree>
    <p:extLst>
      <p:ext uri="{BB962C8B-B14F-4D97-AF65-F5344CB8AC3E}">
        <p14:creationId xmlns:p14="http://schemas.microsoft.com/office/powerpoint/2010/main" val="4203197166"/>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BA2BCC78-4D70-4ACC-9408-D2B5DE696A71}"/>
              </a:ext>
            </a:extLst>
          </p:cNvPr>
          <p:cNvSpPr>
            <a:spLocks noGrp="1"/>
          </p:cNvSpPr>
          <p:nvPr>
            <p:ph type="title"/>
          </p:nvPr>
        </p:nvSpPr>
        <p:spPr>
          <a:xfrm>
            <a:off x="457200" y="141890"/>
            <a:ext cx="8229600" cy="772510"/>
          </a:xfrm>
        </p:spPr>
        <p:txBody>
          <a:bodyPr/>
          <a:lstStyle/>
          <a:p>
            <a:r>
              <a:rPr lang="en-CA" altLang="en-US" dirty="0"/>
              <a:t>Write your own legacy!</a:t>
            </a:r>
            <a:endParaRPr lang="en-US" altLang="en-US" dirty="0"/>
          </a:p>
        </p:txBody>
      </p:sp>
      <p:sp>
        <p:nvSpPr>
          <p:cNvPr id="3" name="Content Placeholder 2">
            <a:extLst>
              <a:ext uri="{FF2B5EF4-FFF2-40B4-BE49-F238E27FC236}">
                <a16:creationId xmlns:a16="http://schemas.microsoft.com/office/drawing/2014/main" id="{124C6D10-BAB8-4469-B8E1-35B946EF6E11}"/>
              </a:ext>
            </a:extLst>
          </p:cNvPr>
          <p:cNvSpPr>
            <a:spLocks noGrp="1"/>
          </p:cNvSpPr>
          <p:nvPr>
            <p:ph idx="4294967295"/>
          </p:nvPr>
        </p:nvSpPr>
        <p:spPr>
          <a:xfrm>
            <a:off x="349045" y="3033077"/>
            <a:ext cx="4027589" cy="2315672"/>
          </a:xfrm>
        </p:spPr>
        <p:txBody>
          <a:bodyPr rtlCol="0">
            <a:normAutofit/>
          </a:bodyPr>
          <a:lstStyle/>
          <a:p>
            <a:pPr marL="0" indent="0" algn="r">
              <a:buFont typeface="Arial" panose="020B0604020202020204" pitchFamily="34" charset="0"/>
              <a:buNone/>
              <a:defRPr/>
            </a:pPr>
            <a:r>
              <a:rPr lang="en-CA" dirty="0"/>
              <a:t>"The merchant of death is dead“</a:t>
            </a:r>
          </a:p>
          <a:p>
            <a:pPr marL="463550" lvl="2" indent="0" algn="r">
              <a:buFont typeface="Arial" panose="020B0604020202020204" pitchFamily="34" charset="0"/>
              <a:buNone/>
              <a:defRPr/>
            </a:pPr>
            <a:r>
              <a:rPr lang="en-CA" sz="1800" dirty="0"/>
              <a:t>– </a:t>
            </a:r>
            <a:r>
              <a:rPr lang="en-CA" sz="1800" b="1" dirty="0"/>
              <a:t>Alfred Nobel </a:t>
            </a:r>
            <a:br>
              <a:rPr lang="en-CA" sz="1800" dirty="0"/>
            </a:br>
            <a:r>
              <a:rPr lang="en-CA" sz="1800" dirty="0"/>
              <a:t>1833 - 1896</a:t>
            </a:r>
          </a:p>
          <a:p>
            <a:pPr algn="r">
              <a:defRPr/>
            </a:pPr>
            <a:endParaRPr lang="en-CA" dirty="0"/>
          </a:p>
          <a:p>
            <a:pPr algn="r">
              <a:defRPr/>
            </a:pP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033" y="914400"/>
            <a:ext cx="4006760" cy="5334000"/>
          </a:xfrm>
          <a:prstGeom prst="rect">
            <a:avLst/>
          </a:prstGeom>
        </p:spPr>
      </p:pic>
      <p:sp>
        <p:nvSpPr>
          <p:cNvPr id="5" name="Slide Number Placeholder 4"/>
          <p:cNvSpPr>
            <a:spLocks noGrp="1"/>
          </p:cNvSpPr>
          <p:nvPr>
            <p:ph type="sldNum" sz="quarter" idx="10"/>
          </p:nvPr>
        </p:nvSpPr>
        <p:spPr/>
        <p:txBody>
          <a:bodyPr/>
          <a:lstStyle/>
          <a:p>
            <a:pPr>
              <a:defRPr/>
            </a:pPr>
            <a:fld id="{412CB698-4264-D748-872F-B571D35E21A3}" type="slidenum">
              <a:rPr lang="en-US" smtClean="0"/>
              <a:pPr>
                <a:defRPr/>
              </a:pPr>
              <a:t>25</a:t>
            </a:fld>
            <a:endParaRPr lang="en-US" dirty="0"/>
          </a:p>
        </p:txBody>
      </p:sp>
    </p:spTree>
    <p:extLst>
      <p:ext uri="{BB962C8B-B14F-4D97-AF65-F5344CB8AC3E}">
        <p14:creationId xmlns:p14="http://schemas.microsoft.com/office/powerpoint/2010/main" val="3283617990"/>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CA" sz="3600" dirty="0"/>
              <a:t>Thank You!</a:t>
            </a:r>
          </a:p>
        </p:txBody>
      </p:sp>
    </p:spTree>
    <p:extLst>
      <p:ext uri="{BB962C8B-B14F-4D97-AF65-F5344CB8AC3E}">
        <p14:creationId xmlns:p14="http://schemas.microsoft.com/office/powerpoint/2010/main" val="2215525272"/>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Disclosure</a:t>
            </a:r>
          </a:p>
        </p:txBody>
      </p:sp>
      <p:sp>
        <p:nvSpPr>
          <p:cNvPr id="2" name="Content Placeholder 1"/>
          <p:cNvSpPr>
            <a:spLocks noGrp="1"/>
          </p:cNvSpPr>
          <p:nvPr>
            <p:ph idx="4294967295"/>
          </p:nvPr>
        </p:nvSpPr>
        <p:spPr>
          <a:xfrm>
            <a:off x="457200" y="1050925"/>
            <a:ext cx="8229600" cy="3760788"/>
          </a:xfrm>
        </p:spPr>
        <p:txBody>
          <a:bodyPr numCol="1"/>
          <a:lstStyle/>
          <a:p>
            <a:r>
              <a:rPr lang="en-US" sz="1400" b="0" dirty="0">
                <a:solidFill>
                  <a:schemeClr val="tx1"/>
                </a:solidFill>
              </a:rPr>
              <a:t>BMO Global Asset Management is the brand name for various affiliated entities of BMO Financial Group that provide investment management and trust and custody services. Certain of the products and services offered under the brand name BMO Global Asset Management are designed specifically for various categories of investors in a number of different countries and regions and may not be available to all investors. Products and services are only offered to such investors in those countries and regions in accordance with applicable laws and regulations. BMO Financial Group is a service mark of Bank of Montreal (BMO).</a:t>
            </a:r>
          </a:p>
          <a:p>
            <a:endParaRPr lang="en-CA" sz="1400" b="0" dirty="0">
              <a:solidFill>
                <a:schemeClr val="tx1"/>
              </a:solidFill>
            </a:endParaRPr>
          </a:p>
          <a:p>
            <a:r>
              <a:rPr lang="en-CA" sz="1400" b="0" dirty="0">
                <a:solidFill>
                  <a:schemeClr val="tx1"/>
                </a:solidFill>
              </a:rPr>
              <a:t>BMO Global Asset Management is a brand name that comprises BMO Asset Management Inc., BMO Investments Inc., BMO Asset Management Corp., BMO Asset Management Limited and BMO’s specialized investment management firms.  </a:t>
            </a:r>
          </a:p>
          <a:p>
            <a:r>
              <a:rPr lang="en-CA" sz="1400" b="0" dirty="0">
                <a:solidFill>
                  <a:schemeClr val="tx1"/>
                </a:solidFill>
              </a:rPr>
              <a:t> </a:t>
            </a:r>
          </a:p>
          <a:p>
            <a:r>
              <a:rPr lang="en-CA" sz="1400" b="0" i="1" dirty="0">
                <a:solidFill>
                  <a:schemeClr val="tx1"/>
                </a:solidFill>
              </a:rPr>
              <a:t>This presentation is for educational purposes only and does not constitute investment, legal, accounting, tax advice or a recommendation to buy, sell or hold a security. It is only intended for the audience to whom it has been distributed and may not be reproduced or redistributed without the consent of BMO Global Asset Management</a:t>
            </a:r>
          </a:p>
          <a:p>
            <a:pPr>
              <a:lnSpc>
                <a:spcPct val="110000"/>
              </a:lnSpc>
              <a:spcBef>
                <a:spcPts val="600"/>
              </a:spcBef>
            </a:pPr>
            <a:endParaRPr lang="en-US" sz="1400" b="0" dirty="0">
              <a:solidFill>
                <a:schemeClr val="tx1"/>
              </a:solidFill>
            </a:endParaRPr>
          </a:p>
        </p:txBody>
      </p:sp>
      <p:sp>
        <p:nvSpPr>
          <p:cNvPr id="5" name="Slide Number Placeholder 4"/>
          <p:cNvSpPr>
            <a:spLocks noGrp="1"/>
          </p:cNvSpPr>
          <p:nvPr>
            <p:ph type="sldNum" sz="quarter" idx="10"/>
          </p:nvPr>
        </p:nvSpPr>
        <p:spPr/>
        <p:txBody>
          <a:bodyPr/>
          <a:lstStyle/>
          <a:p>
            <a:pPr>
              <a:defRPr/>
            </a:pPr>
            <a:fld id="{412CB698-4264-D748-872F-B571D35E21A3}" type="slidenum">
              <a:rPr lang="en-US" smtClean="0"/>
              <a:pPr>
                <a:defRPr/>
              </a:pPr>
              <a:t>27</a:t>
            </a:fld>
            <a:endParaRPr lang="en-US" dirty="0"/>
          </a:p>
        </p:txBody>
      </p:sp>
    </p:spTree>
    <p:extLst>
      <p:ext uri="{BB962C8B-B14F-4D97-AF65-F5344CB8AC3E}">
        <p14:creationId xmlns:p14="http://schemas.microsoft.com/office/powerpoint/2010/main" val="130120620"/>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4" name="Picture 3">
            <a:hlinkClick r:id="rId3"/>
            <a:extLst>
              <a:ext uri="{FF2B5EF4-FFF2-40B4-BE49-F238E27FC236}">
                <a16:creationId xmlns:a16="http://schemas.microsoft.com/office/drawing/2014/main" id="{6FF1B7C5-47AF-43C6-95BD-5E731C9479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20" y="1240092"/>
            <a:ext cx="9158288"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0224" y="126125"/>
            <a:ext cx="8229600" cy="914400"/>
          </a:xfrm>
        </p:spPr>
        <p:txBody>
          <a:bodyPr/>
          <a:lstStyle/>
          <a:p>
            <a:r>
              <a:rPr lang="en-CA" altLang="en-US" dirty="0"/>
              <a:t>Katherine’s Story</a:t>
            </a:r>
            <a:endParaRPr lang="en-US" dirty="0"/>
          </a:p>
        </p:txBody>
      </p:sp>
      <p:sp>
        <p:nvSpPr>
          <p:cNvPr id="5" name="Slide Number Placeholder 4"/>
          <p:cNvSpPr>
            <a:spLocks noGrp="1"/>
          </p:cNvSpPr>
          <p:nvPr>
            <p:ph type="sldNum" sz="quarter" idx="10"/>
          </p:nvPr>
        </p:nvSpPr>
        <p:spPr/>
        <p:txBody>
          <a:bodyPr/>
          <a:lstStyle/>
          <a:p>
            <a:pPr>
              <a:defRPr/>
            </a:pPr>
            <a:fld id="{412CB698-4264-D748-872F-B571D35E21A3}" type="slidenum">
              <a:rPr lang="en-US" smtClean="0"/>
              <a:pPr>
                <a:defRPr/>
              </a:pPr>
              <a:t>3</a:t>
            </a:fld>
            <a:endParaRPr lang="en-US" dirty="0"/>
          </a:p>
        </p:txBody>
      </p:sp>
    </p:spTree>
    <p:extLst>
      <p:ext uri="{BB962C8B-B14F-4D97-AF65-F5344CB8AC3E}">
        <p14:creationId xmlns:p14="http://schemas.microsoft.com/office/powerpoint/2010/main" val="846464259"/>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a:spLocks noGrp="1"/>
          </p:cNvSpPr>
          <p:nvPr>
            <p:ph type="title" idx="4294967295"/>
          </p:nvPr>
        </p:nvSpPr>
        <p:spPr bwMode="auto">
          <a:xfrm>
            <a:off x="457200" y="228600"/>
            <a:ext cx="82296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Dax Offc Pro" pitchFamily="34" charset="0"/>
                <a:ea typeface="ＭＳ Ｐゴシック" pitchFamily="34" charset="-128"/>
                <a:cs typeface="Dax Offc Pro" pitchFamily="34" charset="0"/>
              </a:rPr>
              <a:t>Today’s agenda</a:t>
            </a:r>
          </a:p>
        </p:txBody>
      </p:sp>
      <p:sp>
        <p:nvSpPr>
          <p:cNvPr id="41" name="Rectangle 11"/>
          <p:cNvSpPr>
            <a:spLocks noChangeArrowheads="1"/>
          </p:cNvSpPr>
          <p:nvPr/>
        </p:nvSpPr>
        <p:spPr bwMode="auto">
          <a:xfrm>
            <a:off x="457198" y="746653"/>
            <a:ext cx="653699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dirty="0">
              <a:solidFill>
                <a:srgbClr val="0079C1"/>
              </a:solidFill>
              <a:latin typeface="Dax Offc Pro" pitchFamily="34" charset="0"/>
            </a:endParaRPr>
          </a:p>
          <a:p>
            <a:pPr marL="285750" indent="-285750">
              <a:buFont typeface="Arial" pitchFamily="34" charset="0"/>
              <a:buChar char="•"/>
            </a:pPr>
            <a:endParaRPr lang="en-US" altLang="en-US" dirty="0">
              <a:solidFill>
                <a:srgbClr val="0079C1"/>
              </a:solidFill>
              <a:latin typeface="Dax Offc Pro" pitchFamily="34" charset="0"/>
            </a:endParaRPr>
          </a:p>
          <a:p>
            <a:pPr marL="285750" indent="-285750">
              <a:buFont typeface="Arial" pitchFamily="34" charset="0"/>
              <a:buChar char="•"/>
            </a:pPr>
            <a:r>
              <a:rPr lang="en-US" altLang="en-US" dirty="0">
                <a:solidFill>
                  <a:srgbClr val="0079C1"/>
                </a:solidFill>
                <a:latin typeface="Dax Offc Pro" pitchFamily="34" charset="0"/>
              </a:rPr>
              <a:t>What is estate planning in the 21</a:t>
            </a:r>
            <a:r>
              <a:rPr lang="en-US" altLang="en-US" baseline="30000" dirty="0">
                <a:solidFill>
                  <a:srgbClr val="0079C1"/>
                </a:solidFill>
                <a:latin typeface="Dax Offc Pro" pitchFamily="34" charset="0"/>
              </a:rPr>
              <a:t>st</a:t>
            </a:r>
            <a:r>
              <a:rPr lang="en-US" altLang="en-US" dirty="0">
                <a:solidFill>
                  <a:srgbClr val="0079C1"/>
                </a:solidFill>
                <a:latin typeface="Dax Offc Pro" pitchFamily="34" charset="0"/>
              </a:rPr>
              <a:t> century</a:t>
            </a:r>
          </a:p>
          <a:p>
            <a:endParaRPr lang="en-US" altLang="en-US" dirty="0">
              <a:solidFill>
                <a:srgbClr val="0079C1"/>
              </a:solidFill>
              <a:latin typeface="Dax Offc Pro" pitchFamily="34" charset="0"/>
            </a:endParaRPr>
          </a:p>
          <a:p>
            <a:pPr marL="285750" indent="-285750">
              <a:buFont typeface="Arial" pitchFamily="34" charset="0"/>
              <a:buChar char="•"/>
            </a:pPr>
            <a:r>
              <a:rPr lang="en-US" altLang="en-US" dirty="0">
                <a:solidFill>
                  <a:srgbClr val="0079C1"/>
                </a:solidFill>
                <a:latin typeface="Dax Offc Pro" pitchFamily="34" charset="0"/>
              </a:rPr>
              <a:t>Key elements of estate planning</a:t>
            </a:r>
          </a:p>
          <a:p>
            <a:pPr marL="285750" indent="-285750">
              <a:buFont typeface="Arial" pitchFamily="34" charset="0"/>
              <a:buChar char="•"/>
            </a:pPr>
            <a:endParaRPr lang="en-US" altLang="en-US" dirty="0">
              <a:solidFill>
                <a:srgbClr val="0079C1"/>
              </a:solidFill>
              <a:latin typeface="Dax Offc Pro" pitchFamily="34" charset="0"/>
            </a:endParaRPr>
          </a:p>
          <a:p>
            <a:pPr marL="285750" indent="-285750">
              <a:buFont typeface="Arial" pitchFamily="34" charset="0"/>
              <a:buChar char="•"/>
            </a:pPr>
            <a:r>
              <a:rPr lang="en-US" altLang="en-US" dirty="0">
                <a:solidFill>
                  <a:srgbClr val="0079C1"/>
                </a:solidFill>
                <a:latin typeface="Dax Offc Pro" pitchFamily="34" charset="0"/>
              </a:rPr>
              <a:t>Estate planning strategies and tools</a:t>
            </a:r>
          </a:p>
          <a:p>
            <a:endParaRPr lang="en-US" altLang="en-US" dirty="0">
              <a:solidFill>
                <a:srgbClr val="0079C1"/>
              </a:solidFill>
              <a:latin typeface="Dax Offc Pro" pitchFamily="34" charset="0"/>
            </a:endParaRPr>
          </a:p>
        </p:txBody>
      </p:sp>
      <p:sp>
        <p:nvSpPr>
          <p:cNvPr id="3" name="Slide Number Placeholder 2"/>
          <p:cNvSpPr>
            <a:spLocks noGrp="1"/>
          </p:cNvSpPr>
          <p:nvPr>
            <p:ph type="sldNum" sz="quarter" idx="11"/>
          </p:nvPr>
        </p:nvSpPr>
        <p:spPr/>
        <p:txBody>
          <a:bodyPr/>
          <a:lstStyle/>
          <a:p>
            <a:pPr>
              <a:defRPr/>
            </a:pPr>
            <a:fld id="{A8C2AA5B-A104-014F-B9FD-226CAFC3787C}" type="slidenum">
              <a:rPr lang="en-US" smtClean="0"/>
              <a:pPr>
                <a:defRPr/>
              </a:pPr>
              <a:t>4</a:t>
            </a:fld>
            <a:endParaRPr lang="en-US" dirty="0"/>
          </a:p>
        </p:txBody>
      </p:sp>
    </p:spTree>
    <p:extLst>
      <p:ext uri="{BB962C8B-B14F-4D97-AF65-F5344CB8AC3E}">
        <p14:creationId xmlns:p14="http://schemas.microsoft.com/office/powerpoint/2010/main" val="2813834200"/>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idx="4294967295"/>
          </p:nvPr>
        </p:nvSpPr>
        <p:spPr bwMode="auto">
          <a:xfrm>
            <a:off x="350838" y="228600"/>
            <a:ext cx="82296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Dax Offc Pro" pitchFamily="34" charset="0"/>
                <a:ea typeface="ＭＳ Ｐゴシック" pitchFamily="34" charset="-128"/>
                <a:cs typeface="Dax Offc Pro" pitchFamily="34" charset="0"/>
              </a:rPr>
              <a:t>What does Estate Planning in the 21</a:t>
            </a:r>
            <a:r>
              <a:rPr lang="en-US" altLang="en-US" baseline="30000" dirty="0">
                <a:latin typeface="Dax Offc Pro" pitchFamily="34" charset="0"/>
                <a:ea typeface="ＭＳ Ｐゴシック" pitchFamily="34" charset="-128"/>
                <a:cs typeface="Dax Offc Pro" pitchFamily="34" charset="0"/>
              </a:rPr>
              <a:t>st</a:t>
            </a:r>
            <a:r>
              <a:rPr lang="en-US" altLang="en-US" dirty="0">
                <a:latin typeface="Dax Offc Pro" pitchFamily="34" charset="0"/>
                <a:ea typeface="ＭＳ Ｐゴシック" pitchFamily="34" charset="-128"/>
                <a:cs typeface="Dax Offc Pro" pitchFamily="34" charset="0"/>
              </a:rPr>
              <a:t> Century look like?</a:t>
            </a:r>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1994442851"/>
              </p:ext>
            </p:extLst>
          </p:nvPr>
        </p:nvGraphicFramePr>
        <p:xfrm>
          <a:off x="2199398" y="1077967"/>
          <a:ext cx="6381040" cy="5133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1"/>
          </p:nvPr>
        </p:nvSpPr>
        <p:spPr/>
        <p:txBody>
          <a:bodyPr/>
          <a:lstStyle/>
          <a:p>
            <a:pPr>
              <a:defRPr/>
            </a:pPr>
            <a:fld id="{A8C2AA5B-A104-014F-B9FD-226CAFC3787C}" type="slidenum">
              <a:rPr lang="en-US" smtClean="0"/>
              <a:pPr>
                <a:defRPr/>
              </a:pPr>
              <a:t>5</a:t>
            </a:fld>
            <a:endParaRPr lang="en-US" dirty="0"/>
          </a:p>
        </p:txBody>
      </p:sp>
      <p:sp>
        <p:nvSpPr>
          <p:cNvPr id="3" name="Rectangle 2"/>
          <p:cNvSpPr/>
          <p:nvPr/>
        </p:nvSpPr>
        <p:spPr>
          <a:xfrm>
            <a:off x="729211" y="1082894"/>
            <a:ext cx="390142" cy="51339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vert="vert270" lIns="0" tIns="0" rIns="0" bIns="0" anchor="ctr"/>
          <a:lstStyle/>
          <a:p>
            <a:pPr algn="ctr"/>
            <a:r>
              <a:rPr lang="en-CA" sz="1600" b="1" dirty="0">
                <a:latin typeface="Dax Offc Pro"/>
              </a:rPr>
              <a:t>Wills</a:t>
            </a:r>
          </a:p>
        </p:txBody>
      </p:sp>
      <p:sp>
        <p:nvSpPr>
          <p:cNvPr id="6" name="Rectangle 5"/>
          <p:cNvSpPr/>
          <p:nvPr/>
        </p:nvSpPr>
        <p:spPr>
          <a:xfrm>
            <a:off x="1485953" y="1686910"/>
            <a:ext cx="390144" cy="4083269"/>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vert="vert270" lIns="0" tIns="0" rIns="0" bIns="0" rtlCol="0" anchor="ctr"/>
          <a:lstStyle/>
          <a:p>
            <a:pPr algn="ctr"/>
            <a:r>
              <a:rPr lang="en-CA" sz="1600" b="1" dirty="0">
                <a:latin typeface="Dax Offc Pro"/>
              </a:rPr>
              <a:t>POAs</a:t>
            </a:r>
          </a:p>
        </p:txBody>
      </p:sp>
    </p:spTree>
    <p:extLst>
      <p:ext uri="{BB962C8B-B14F-4D97-AF65-F5344CB8AC3E}">
        <p14:creationId xmlns:p14="http://schemas.microsoft.com/office/powerpoint/2010/main" val="890203385"/>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83509" y="1319011"/>
            <a:ext cx="4660491" cy="4929389"/>
          </a:xfrm>
          <a:prstGeom prst="rect">
            <a:avLst/>
          </a:prstGeom>
        </p:spPr>
      </p:pic>
      <p:sp>
        <p:nvSpPr>
          <p:cNvPr id="2" name="Title 1">
            <a:extLst>
              <a:ext uri="{FF2B5EF4-FFF2-40B4-BE49-F238E27FC236}">
                <a16:creationId xmlns:a16="http://schemas.microsoft.com/office/drawing/2014/main" id="{A8E8E48F-9328-4EFF-B83C-2F6732A0E354}"/>
              </a:ext>
            </a:extLst>
          </p:cNvPr>
          <p:cNvSpPr>
            <a:spLocks noGrp="1"/>
          </p:cNvSpPr>
          <p:nvPr>
            <p:ph type="title"/>
          </p:nvPr>
        </p:nvSpPr>
        <p:spPr>
          <a:xfrm>
            <a:off x="447368" y="-1"/>
            <a:ext cx="8229600" cy="914400"/>
          </a:xfrm>
        </p:spPr>
        <p:txBody>
          <a:bodyPr/>
          <a:lstStyle/>
          <a:p>
            <a:br>
              <a:rPr lang="en-US" dirty="0"/>
            </a:br>
            <a:r>
              <a:rPr lang="en-US" dirty="0"/>
              <a:t>Wills and POA: Cornerstone to your estate plan</a:t>
            </a:r>
            <a:endParaRPr lang="en-CA" dirty="0"/>
          </a:p>
        </p:txBody>
      </p:sp>
      <p:sp>
        <p:nvSpPr>
          <p:cNvPr id="5" name="Content Placeholder 4">
            <a:extLst>
              <a:ext uri="{FF2B5EF4-FFF2-40B4-BE49-F238E27FC236}">
                <a16:creationId xmlns:a16="http://schemas.microsoft.com/office/drawing/2014/main" id="{C4655B6D-B35F-4DB1-8275-83737A8D0D5D}"/>
              </a:ext>
            </a:extLst>
          </p:cNvPr>
          <p:cNvSpPr>
            <a:spLocks noGrp="1"/>
          </p:cNvSpPr>
          <p:nvPr>
            <p:ph idx="12"/>
          </p:nvPr>
        </p:nvSpPr>
        <p:spPr/>
        <p:txBody>
          <a:bodyPr/>
          <a:lstStyle/>
          <a:p>
            <a:r>
              <a:rPr lang="en-US" sz="2200" dirty="0"/>
              <a:t>Why important?</a:t>
            </a:r>
          </a:p>
          <a:p>
            <a:endParaRPr lang="en-US" sz="2200" dirty="0"/>
          </a:p>
          <a:p>
            <a:pPr marL="0" lvl="1" indent="0">
              <a:spcBef>
                <a:spcPct val="0"/>
              </a:spcBef>
              <a:buNone/>
            </a:pPr>
            <a:r>
              <a:rPr lang="en-US" sz="1800" b="1" dirty="0">
                <a:solidFill>
                  <a:srgbClr val="0079C1"/>
                </a:solidFill>
                <a:latin typeface="Dax Offc Pro" pitchFamily="34" charset="0"/>
                <a:cs typeface="ＭＳ Ｐゴシック" charset="0"/>
              </a:rPr>
              <a:t>No Will</a:t>
            </a:r>
          </a:p>
          <a:p>
            <a:pPr marL="285750" lvl="1" indent="-285750">
              <a:spcBef>
                <a:spcPct val="0"/>
              </a:spcBef>
              <a:buFont typeface="Arial" pitchFamily="34" charset="0"/>
              <a:buChar char="•"/>
            </a:pPr>
            <a:r>
              <a:rPr lang="en-US" sz="1800" dirty="0">
                <a:latin typeface="Dax Offc Pro" pitchFamily="34" charset="0"/>
                <a:cs typeface="ＭＳ Ｐゴシック" charset="0"/>
              </a:rPr>
              <a:t>Estate may not be distributed as you wish</a:t>
            </a:r>
          </a:p>
          <a:p>
            <a:pPr marL="285750" lvl="1" indent="-285750">
              <a:spcBef>
                <a:spcPct val="0"/>
              </a:spcBef>
              <a:buFont typeface="Arial" pitchFamily="34" charset="0"/>
              <a:buChar char="•"/>
            </a:pPr>
            <a:r>
              <a:rPr lang="en-US" sz="1800" dirty="0">
                <a:latin typeface="Dax Offc Pro" pitchFamily="34" charset="0"/>
                <a:cs typeface="ＭＳ Ｐゴシック" charset="0"/>
              </a:rPr>
              <a:t>Administrative mess </a:t>
            </a:r>
          </a:p>
          <a:p>
            <a:pPr marL="285750" lvl="1" indent="-285750">
              <a:spcBef>
                <a:spcPct val="0"/>
              </a:spcBef>
              <a:buFont typeface="Arial" pitchFamily="34" charset="0"/>
              <a:buChar char="•"/>
            </a:pPr>
            <a:r>
              <a:rPr lang="en-US" sz="1800" dirty="0">
                <a:latin typeface="Dax Offc Pro" pitchFamily="34" charset="0"/>
                <a:cs typeface="ＭＳ Ｐゴシック" charset="0"/>
              </a:rPr>
              <a:t>Expensive</a:t>
            </a:r>
          </a:p>
          <a:p>
            <a:pPr marL="285750" lvl="1" indent="-285750">
              <a:spcBef>
                <a:spcPct val="0"/>
              </a:spcBef>
              <a:buFont typeface="Arial" pitchFamily="34" charset="0"/>
              <a:buChar char="•"/>
            </a:pPr>
            <a:endParaRPr lang="en-US" dirty="0">
              <a:latin typeface="Dax Offc Pro" pitchFamily="34" charset="0"/>
              <a:cs typeface="ＭＳ Ｐゴシック" charset="0"/>
            </a:endParaRPr>
          </a:p>
          <a:p>
            <a:pPr marL="0" lvl="1" indent="0">
              <a:spcBef>
                <a:spcPct val="0"/>
              </a:spcBef>
              <a:buNone/>
            </a:pPr>
            <a:r>
              <a:rPr lang="en-US" sz="1800" b="1" dirty="0">
                <a:solidFill>
                  <a:srgbClr val="0079C1"/>
                </a:solidFill>
                <a:latin typeface="Dax Offc Pro" pitchFamily="34" charset="0"/>
                <a:cs typeface="ＭＳ Ｐゴシック" charset="0"/>
              </a:rPr>
              <a:t>No POA</a:t>
            </a:r>
          </a:p>
          <a:p>
            <a:pPr marL="285750" lvl="1" indent="-285750">
              <a:spcBef>
                <a:spcPct val="0"/>
              </a:spcBef>
              <a:buFont typeface="Arial" pitchFamily="34" charset="0"/>
              <a:buChar char="•"/>
            </a:pPr>
            <a:r>
              <a:rPr lang="en-US" sz="1800" dirty="0">
                <a:latin typeface="Dax Offc Pro" pitchFamily="34" charset="0"/>
                <a:cs typeface="ＭＳ Ｐゴシック" charset="0"/>
              </a:rPr>
              <a:t>No one may know how to manage your finances </a:t>
            </a:r>
          </a:p>
          <a:p>
            <a:pPr marL="285750" lvl="1" indent="-285750">
              <a:spcBef>
                <a:spcPct val="0"/>
              </a:spcBef>
              <a:buFont typeface="Arial" pitchFamily="34" charset="0"/>
              <a:buChar char="•"/>
            </a:pPr>
            <a:r>
              <a:rPr lang="en-US" sz="1800" dirty="0">
                <a:latin typeface="Dax Offc Pro" pitchFamily="34" charset="0"/>
                <a:cs typeface="ＭＳ Ｐゴシック" charset="0"/>
              </a:rPr>
              <a:t>You may not have your wishes carried out-not </a:t>
            </a:r>
            <a:br>
              <a:rPr lang="en-US" sz="1800" dirty="0">
                <a:latin typeface="Dax Offc Pro" pitchFamily="34" charset="0"/>
                <a:cs typeface="ＭＳ Ｐゴシック" charset="0"/>
              </a:rPr>
            </a:br>
            <a:r>
              <a:rPr lang="en-US" sz="1800" dirty="0">
                <a:latin typeface="Dax Offc Pro" pitchFamily="34" charset="0"/>
                <a:cs typeface="ＭＳ Ｐゴシック" charset="0"/>
              </a:rPr>
              <a:t>just end of life</a:t>
            </a:r>
          </a:p>
          <a:p>
            <a:pPr lvl="2"/>
            <a:endParaRPr lang="en-US" dirty="0"/>
          </a:p>
        </p:txBody>
      </p:sp>
      <p:sp>
        <p:nvSpPr>
          <p:cNvPr id="14" name="Rectangle 13"/>
          <p:cNvSpPr/>
          <p:nvPr/>
        </p:nvSpPr>
        <p:spPr>
          <a:xfrm>
            <a:off x="447368" y="5155479"/>
            <a:ext cx="8696632" cy="673821"/>
          </a:xfrm>
          <a:prstGeom prst="rect">
            <a:avLst/>
          </a:prstGeom>
          <a:gradFill>
            <a:gsLst>
              <a:gs pos="0">
                <a:schemeClr val="accent1"/>
              </a:gs>
              <a:gs pos="75298">
                <a:srgbClr val="0079C1">
                  <a:alpha val="79000"/>
                </a:srgbClr>
              </a:gs>
              <a:gs pos="54000">
                <a:srgbClr val="0079C1"/>
              </a:gs>
              <a:gs pos="100000">
                <a:schemeClr val="accent1">
                  <a:alpha val="0"/>
                </a:schemeClr>
              </a:gs>
            </a:gsLst>
            <a:lin ang="0" scaled="0"/>
          </a:gradFill>
        </p:spPr>
        <p:txBody>
          <a:bodyPr wrap="square" lIns="182880" anchor="ctr" anchorCtr="0">
            <a:noAutofit/>
          </a:bodyPr>
          <a:lstStyle/>
          <a:p>
            <a:r>
              <a:rPr lang="en-US" sz="2200" dirty="0">
                <a:solidFill>
                  <a:schemeClr val="bg1"/>
                </a:solidFill>
                <a:latin typeface="Dax Offc Pro"/>
              </a:rPr>
              <a:t>Can cause issues that reverberate generations! </a:t>
            </a:r>
            <a:endParaRPr lang="en-CA" sz="2200" dirty="0">
              <a:solidFill>
                <a:schemeClr val="bg1"/>
              </a:solidFill>
              <a:latin typeface="Dax Offc Pro"/>
            </a:endParaRPr>
          </a:p>
        </p:txBody>
      </p:sp>
      <p:sp>
        <p:nvSpPr>
          <p:cNvPr id="15" name="Line 19"/>
          <p:cNvSpPr>
            <a:spLocks noChangeShapeType="1"/>
          </p:cNvSpPr>
          <p:nvPr/>
        </p:nvSpPr>
        <p:spPr bwMode="auto">
          <a:xfrm>
            <a:off x="457200" y="6248400"/>
            <a:ext cx="8696632"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Slide Number Placeholder 5"/>
          <p:cNvSpPr>
            <a:spLocks noGrp="1"/>
          </p:cNvSpPr>
          <p:nvPr>
            <p:ph type="sldNum" sz="quarter" idx="11"/>
          </p:nvPr>
        </p:nvSpPr>
        <p:spPr/>
        <p:txBody>
          <a:bodyPr/>
          <a:lstStyle/>
          <a:p>
            <a:pPr>
              <a:defRPr/>
            </a:pPr>
            <a:fld id="{A8C2AA5B-A104-014F-B9FD-226CAFC3787C}" type="slidenum">
              <a:rPr lang="en-US" smtClean="0"/>
              <a:pPr>
                <a:defRPr/>
              </a:pPr>
              <a:t>6</a:t>
            </a:fld>
            <a:endParaRPr lang="en-US" dirty="0"/>
          </a:p>
        </p:txBody>
      </p:sp>
    </p:spTree>
    <p:extLst>
      <p:ext uri="{BB962C8B-B14F-4D97-AF65-F5344CB8AC3E}">
        <p14:creationId xmlns:p14="http://schemas.microsoft.com/office/powerpoint/2010/main" val="2071578052"/>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trial.jpg"/>
          <p:cNvPicPr>
            <a:picLocks noChangeAspect="1"/>
          </p:cNvPicPr>
          <p:nvPr/>
        </p:nvPicPr>
        <p:blipFill>
          <a:blip r:embed="rId3">
            <a:extLst>
              <a:ext uri="{28A0092B-C50C-407E-A947-70E740481C1C}">
                <a14:useLocalDpi xmlns:a14="http://schemas.microsoft.com/office/drawing/2010/main" val="0"/>
              </a:ext>
            </a:extLst>
          </a:blip>
          <a:srcRect b="-1726"/>
          <a:stretch>
            <a:fillRect/>
          </a:stretch>
        </p:blipFill>
        <p:spPr bwMode="auto">
          <a:xfrm>
            <a:off x="0" y="0"/>
            <a:ext cx="91440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0"/>
          <p:cNvGrpSpPr>
            <a:grpSpLocks/>
          </p:cNvGrpSpPr>
          <p:nvPr/>
        </p:nvGrpSpPr>
        <p:grpSpPr bwMode="auto">
          <a:xfrm>
            <a:off x="-460375" y="346075"/>
            <a:ext cx="4325938" cy="4325938"/>
            <a:chOff x="4018732" y="708338"/>
            <a:chExt cx="3889375" cy="3889375"/>
          </a:xfrm>
        </p:grpSpPr>
        <p:sp>
          <p:nvSpPr>
            <p:cNvPr id="6" name="Oval 5"/>
            <p:cNvSpPr/>
            <p:nvPr/>
          </p:nvSpPr>
          <p:spPr bwMode="auto">
            <a:xfrm>
              <a:off x="4090097" y="778276"/>
              <a:ext cx="3746646" cy="3749499"/>
            </a:xfrm>
            <a:prstGeom prst="ellipse">
              <a:avLst/>
            </a:prstGeom>
            <a:solidFill>
              <a:srgbClr val="0079C1">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Dax Offc Pro"/>
              </a:endParaRPr>
            </a:p>
          </p:txBody>
        </p:sp>
        <p:sp>
          <p:nvSpPr>
            <p:cNvPr id="7" name="Oval 6"/>
            <p:cNvSpPr/>
            <p:nvPr/>
          </p:nvSpPr>
          <p:spPr bwMode="auto">
            <a:xfrm>
              <a:off x="4018732" y="708338"/>
              <a:ext cx="3889375" cy="38893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Dax Offc Pro"/>
              </a:endParaRPr>
            </a:p>
          </p:txBody>
        </p:sp>
      </p:grpSp>
      <p:sp>
        <p:nvSpPr>
          <p:cNvPr id="8" name="Title 1"/>
          <p:cNvSpPr txBox="1">
            <a:spLocks/>
          </p:cNvSpPr>
          <p:nvPr/>
        </p:nvSpPr>
        <p:spPr bwMode="auto">
          <a:xfrm>
            <a:off x="457200" y="1089025"/>
            <a:ext cx="282098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CA" altLang="en-US" sz="2300" dirty="0">
                <a:solidFill>
                  <a:srgbClr val="FFFFFF"/>
                </a:solidFill>
                <a:latin typeface="Dax Offc Pro" pitchFamily="34" charset="0"/>
              </a:rPr>
              <a:t>“Planning is bringing</a:t>
            </a:r>
          </a:p>
          <a:p>
            <a:pPr eaLnBrk="1" hangingPunct="1"/>
            <a:r>
              <a:rPr lang="en-CA" altLang="en-US" sz="2300" dirty="0">
                <a:solidFill>
                  <a:srgbClr val="FFFFFF"/>
                </a:solidFill>
                <a:latin typeface="Dax Offc Pro" pitchFamily="34" charset="0"/>
              </a:rPr>
              <a:t>the future into the present so that you can do something about it now.”</a:t>
            </a:r>
          </a:p>
        </p:txBody>
      </p:sp>
      <p:sp>
        <p:nvSpPr>
          <p:cNvPr id="9" name="Rectangle 2"/>
          <p:cNvSpPr>
            <a:spLocks noChangeArrowheads="1"/>
          </p:cNvSpPr>
          <p:nvPr/>
        </p:nvSpPr>
        <p:spPr bwMode="auto">
          <a:xfrm>
            <a:off x="465138" y="3332163"/>
            <a:ext cx="2590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CA" altLang="en-US" sz="1200" dirty="0">
                <a:solidFill>
                  <a:schemeClr val="bg1"/>
                </a:solidFill>
                <a:latin typeface="Dax Offc Pro" pitchFamily="34" charset="0"/>
              </a:rPr>
              <a:t>Alan Lakein</a:t>
            </a:r>
          </a:p>
          <a:p>
            <a:r>
              <a:rPr lang="en-CA" altLang="en-US" sz="1200" dirty="0">
                <a:solidFill>
                  <a:schemeClr val="bg1"/>
                </a:solidFill>
                <a:latin typeface="Dax Offc Pro" pitchFamily="34" charset="0"/>
              </a:rPr>
              <a:t>Personal time management author</a:t>
            </a:r>
          </a:p>
        </p:txBody>
      </p:sp>
    </p:spTree>
    <p:extLst>
      <p:ext uri="{BB962C8B-B14F-4D97-AF65-F5344CB8AC3E}">
        <p14:creationId xmlns:p14="http://schemas.microsoft.com/office/powerpoint/2010/main" val="3210615951"/>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040848"/>
            <a:ext cx="9144000" cy="5207357"/>
          </a:xfrm>
          <a:prstGeom prst="rect">
            <a:avLst/>
          </a:prstGeom>
        </p:spPr>
      </p:pic>
      <p:sp>
        <p:nvSpPr>
          <p:cNvPr id="2" name="Title 1">
            <a:extLst>
              <a:ext uri="{FF2B5EF4-FFF2-40B4-BE49-F238E27FC236}">
                <a16:creationId xmlns:a16="http://schemas.microsoft.com/office/drawing/2014/main" id="{05C84749-4E4A-44EC-B8CB-A48D3843BF67}"/>
              </a:ext>
            </a:extLst>
          </p:cNvPr>
          <p:cNvSpPr>
            <a:spLocks noGrp="1"/>
          </p:cNvSpPr>
          <p:nvPr>
            <p:ph type="title"/>
          </p:nvPr>
        </p:nvSpPr>
        <p:spPr>
          <a:xfrm>
            <a:off x="468267" y="147145"/>
            <a:ext cx="8229600" cy="762000"/>
          </a:xfrm>
        </p:spPr>
        <p:txBody>
          <a:bodyPr/>
          <a:lstStyle/>
          <a:p>
            <a:r>
              <a:rPr lang="en-US" dirty="0"/>
              <a:t>Why don’t people complete these documents?</a:t>
            </a:r>
            <a:endParaRPr lang="en-CA" dirty="0"/>
          </a:p>
        </p:txBody>
      </p:sp>
      <p:sp>
        <p:nvSpPr>
          <p:cNvPr id="5" name="Content Placeholder 4">
            <a:extLst>
              <a:ext uri="{FF2B5EF4-FFF2-40B4-BE49-F238E27FC236}">
                <a16:creationId xmlns:a16="http://schemas.microsoft.com/office/drawing/2014/main" id="{8D3CDB8A-A3FE-4967-BE68-A5FFFB2192E6}"/>
              </a:ext>
            </a:extLst>
          </p:cNvPr>
          <p:cNvSpPr>
            <a:spLocks noGrp="1"/>
          </p:cNvSpPr>
          <p:nvPr>
            <p:ph idx="12"/>
          </p:nvPr>
        </p:nvSpPr>
        <p:spPr>
          <a:xfrm>
            <a:off x="457200" y="1143000"/>
            <a:ext cx="8229600" cy="1344561"/>
          </a:xfrm>
        </p:spPr>
        <p:txBody>
          <a:bodyPr/>
          <a:lstStyle/>
          <a:p>
            <a:pPr lvl="1"/>
            <a:r>
              <a:rPr lang="en-US" sz="1800" dirty="0">
                <a:latin typeface="Dax Offc Pro"/>
              </a:rPr>
              <a:t>Fear/superstition- The idea of death is a hurdle</a:t>
            </a:r>
          </a:p>
          <a:p>
            <a:pPr lvl="1"/>
            <a:r>
              <a:rPr lang="en-US" sz="1800" dirty="0">
                <a:latin typeface="Dax Offc Pro"/>
              </a:rPr>
              <a:t>Don’t recognize implications of not having them</a:t>
            </a:r>
          </a:p>
          <a:p>
            <a:pPr lvl="1"/>
            <a:r>
              <a:rPr lang="en-US" sz="1800" dirty="0">
                <a:latin typeface="Dax Offc Pro"/>
              </a:rPr>
              <a:t>Avoid difficult conversations</a:t>
            </a:r>
          </a:p>
          <a:p>
            <a:pPr lvl="1"/>
            <a:r>
              <a:rPr lang="en-US" sz="1800" dirty="0">
                <a:latin typeface="Dax Offc Pro"/>
              </a:rPr>
              <a:t>Procrastination</a:t>
            </a:r>
          </a:p>
          <a:p>
            <a:pPr lvl="1"/>
            <a:endParaRPr lang="en-US" sz="1800" dirty="0">
              <a:latin typeface="Dax Offc Pro"/>
            </a:endParaRPr>
          </a:p>
          <a:p>
            <a:pPr lvl="1"/>
            <a:endParaRPr lang="en-CA" dirty="0"/>
          </a:p>
        </p:txBody>
      </p:sp>
      <p:sp>
        <p:nvSpPr>
          <p:cNvPr id="14" name="Pentagon 13"/>
          <p:cNvSpPr/>
          <p:nvPr/>
        </p:nvSpPr>
        <p:spPr>
          <a:xfrm>
            <a:off x="468267" y="5309830"/>
            <a:ext cx="4487192" cy="717344"/>
          </a:xfrm>
          <a:prstGeom prst="homePlat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91440" tIns="0" rIns="0" bIns="0" rtlCol="0" anchor="ctr"/>
          <a:lstStyle/>
          <a:p>
            <a:pPr marL="0" lvl="1"/>
            <a:r>
              <a:rPr lang="en-US" dirty="0">
                <a:latin typeface="Dax Offc Pro"/>
              </a:rPr>
              <a:t>Simplify the complexity</a:t>
            </a:r>
          </a:p>
        </p:txBody>
      </p:sp>
      <p:sp>
        <p:nvSpPr>
          <p:cNvPr id="15" name="Pentagon 14"/>
          <p:cNvSpPr/>
          <p:nvPr/>
        </p:nvSpPr>
        <p:spPr>
          <a:xfrm>
            <a:off x="468267" y="4429706"/>
            <a:ext cx="4487192" cy="717344"/>
          </a:xfrm>
          <a:prstGeom prst="homePlat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91440" tIns="0" rIns="0" bIns="0" rtlCol="0" anchor="ctr"/>
          <a:lstStyle/>
          <a:p>
            <a:r>
              <a:rPr lang="en-US" dirty="0">
                <a:latin typeface="Dax Offc Pro"/>
              </a:rPr>
              <a:t>Set realistic goals</a:t>
            </a:r>
          </a:p>
        </p:txBody>
      </p:sp>
      <p:sp>
        <p:nvSpPr>
          <p:cNvPr id="16" name="Pentagon 15"/>
          <p:cNvSpPr/>
          <p:nvPr/>
        </p:nvSpPr>
        <p:spPr>
          <a:xfrm>
            <a:off x="468267" y="3549582"/>
            <a:ext cx="4487192" cy="717344"/>
          </a:xfrm>
          <a:prstGeom prst="homePlat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91440" tIns="0" rIns="0" bIns="0" rtlCol="0" anchor="ctr"/>
          <a:lstStyle/>
          <a:p>
            <a:pPr marL="0" lvl="1"/>
            <a:r>
              <a:rPr lang="en-US" dirty="0">
                <a:latin typeface="Dax Offc Pro"/>
              </a:rPr>
              <a:t>Educate </a:t>
            </a:r>
          </a:p>
        </p:txBody>
      </p:sp>
      <p:sp>
        <p:nvSpPr>
          <p:cNvPr id="19" name="Rectangle 18"/>
          <p:cNvSpPr/>
          <p:nvPr/>
        </p:nvSpPr>
        <p:spPr>
          <a:xfrm>
            <a:off x="457200" y="3006231"/>
            <a:ext cx="5264262" cy="338554"/>
          </a:xfrm>
          <a:prstGeom prst="rect">
            <a:avLst/>
          </a:prstGeom>
        </p:spPr>
        <p:txBody>
          <a:bodyPr wrap="none" lIns="0" tIns="0" rIns="0" bIns="0">
            <a:spAutoFit/>
          </a:bodyPr>
          <a:lstStyle/>
          <a:p>
            <a:pPr marL="0" lvl="1">
              <a:spcBef>
                <a:spcPts val="1000"/>
              </a:spcBef>
            </a:pPr>
            <a:r>
              <a:rPr lang="en-US" sz="2200" b="1" dirty="0">
                <a:solidFill>
                  <a:srgbClr val="0079C1"/>
                </a:solidFill>
                <a:latin typeface="Arial"/>
                <a:cs typeface="Arial"/>
              </a:rPr>
              <a:t>How can your </a:t>
            </a:r>
            <a:r>
              <a:rPr lang="en-US" sz="2200" b="1" i="1" u="sng" dirty="0">
                <a:solidFill>
                  <a:srgbClr val="0079C1"/>
                </a:solidFill>
                <a:latin typeface="Arial"/>
                <a:cs typeface="Arial"/>
              </a:rPr>
              <a:t>estate professional</a:t>
            </a:r>
            <a:r>
              <a:rPr lang="en-US" sz="2200" b="1" dirty="0">
                <a:solidFill>
                  <a:srgbClr val="0079C1"/>
                </a:solidFill>
                <a:latin typeface="Arial"/>
                <a:cs typeface="Arial"/>
              </a:rPr>
              <a:t> help:</a:t>
            </a:r>
          </a:p>
        </p:txBody>
      </p:sp>
      <p:sp>
        <p:nvSpPr>
          <p:cNvPr id="22" name="Line 19"/>
          <p:cNvSpPr>
            <a:spLocks noChangeShapeType="1"/>
          </p:cNvSpPr>
          <p:nvPr/>
        </p:nvSpPr>
        <p:spPr bwMode="auto">
          <a:xfrm flipV="1">
            <a:off x="457200" y="6248205"/>
            <a:ext cx="8229600" cy="195"/>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3" name="Slide Number Placeholder 2"/>
          <p:cNvSpPr>
            <a:spLocks noGrp="1"/>
          </p:cNvSpPr>
          <p:nvPr>
            <p:ph type="sldNum" sz="quarter" idx="11"/>
          </p:nvPr>
        </p:nvSpPr>
        <p:spPr/>
        <p:txBody>
          <a:bodyPr/>
          <a:lstStyle/>
          <a:p>
            <a:pPr>
              <a:defRPr/>
            </a:pPr>
            <a:fld id="{A8C2AA5B-A104-014F-B9FD-226CAFC3787C}" type="slidenum">
              <a:rPr lang="en-US" smtClean="0"/>
              <a:pPr>
                <a:defRPr/>
              </a:pPr>
              <a:t>8</a:t>
            </a:fld>
            <a:endParaRPr lang="en-US" dirty="0"/>
          </a:p>
        </p:txBody>
      </p:sp>
    </p:spTree>
    <p:extLst>
      <p:ext uri="{BB962C8B-B14F-4D97-AF65-F5344CB8AC3E}">
        <p14:creationId xmlns:p14="http://schemas.microsoft.com/office/powerpoint/2010/main" val="433138542"/>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dirty="0"/>
          </a:p>
        </p:txBody>
      </p:sp>
      <p:sp>
        <p:nvSpPr>
          <p:cNvPr id="3" name="Subtitle 2"/>
          <p:cNvSpPr>
            <a:spLocks noGrp="1"/>
          </p:cNvSpPr>
          <p:nvPr>
            <p:ph type="subTitle" idx="1"/>
          </p:nvPr>
        </p:nvSpPr>
        <p:spPr/>
        <p:txBody>
          <a:bodyPr/>
          <a:lstStyle/>
          <a:p>
            <a:endParaRPr lang="en-CA" dirty="0"/>
          </a:p>
        </p:txBody>
      </p:sp>
      <p:sp>
        <p:nvSpPr>
          <p:cNvPr id="4" name="Title 1"/>
          <p:cNvSpPr txBox="1">
            <a:spLocks/>
          </p:cNvSpPr>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defTabSz="457200" rtl="0" eaLnBrk="1" fontAlgn="base" hangingPunct="1">
              <a:spcBef>
                <a:spcPct val="0"/>
              </a:spcBef>
              <a:spcAft>
                <a:spcPct val="0"/>
              </a:spcAft>
              <a:defRPr sz="3200" b="0" kern="1200">
                <a:solidFill>
                  <a:schemeClr val="accent1"/>
                </a:solidFill>
                <a:latin typeface="Arial"/>
                <a:ea typeface="ＭＳ Ｐゴシック" charset="0"/>
                <a:cs typeface="Arial"/>
              </a:defRPr>
            </a:lvl1pPr>
            <a:lvl2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2pPr>
            <a:lvl3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3pPr>
            <a:lvl4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4pPr>
            <a:lvl5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5pPr>
            <a:lvl6pPr marL="457200" algn="l" defTabSz="457200" rtl="0" eaLnBrk="1" fontAlgn="base" hangingPunct="1">
              <a:spcBef>
                <a:spcPct val="0"/>
              </a:spcBef>
              <a:spcAft>
                <a:spcPct val="0"/>
              </a:spcAft>
              <a:defRPr sz="2400">
                <a:solidFill>
                  <a:srgbClr val="0079C1"/>
                </a:solidFill>
                <a:latin typeface="Arial" charset="0"/>
                <a:ea typeface="ＭＳ Ｐゴシック" charset="0"/>
              </a:defRPr>
            </a:lvl6pPr>
            <a:lvl7pPr marL="914400" algn="l" defTabSz="457200" rtl="0" eaLnBrk="1" fontAlgn="base" hangingPunct="1">
              <a:spcBef>
                <a:spcPct val="0"/>
              </a:spcBef>
              <a:spcAft>
                <a:spcPct val="0"/>
              </a:spcAft>
              <a:defRPr sz="2400">
                <a:solidFill>
                  <a:srgbClr val="0079C1"/>
                </a:solidFill>
                <a:latin typeface="Arial" charset="0"/>
                <a:ea typeface="ＭＳ Ｐゴシック" charset="0"/>
              </a:defRPr>
            </a:lvl7pPr>
            <a:lvl8pPr marL="1371600" algn="l" defTabSz="457200" rtl="0" eaLnBrk="1" fontAlgn="base" hangingPunct="1">
              <a:spcBef>
                <a:spcPct val="0"/>
              </a:spcBef>
              <a:spcAft>
                <a:spcPct val="0"/>
              </a:spcAft>
              <a:defRPr sz="2400">
                <a:solidFill>
                  <a:srgbClr val="0079C1"/>
                </a:solidFill>
                <a:latin typeface="Arial" charset="0"/>
                <a:ea typeface="ＭＳ Ｐゴシック" charset="0"/>
              </a:defRPr>
            </a:lvl8pPr>
            <a:lvl9pPr marL="1828800" algn="l" defTabSz="457200" rtl="0" eaLnBrk="1" fontAlgn="base" hangingPunct="1">
              <a:spcBef>
                <a:spcPct val="0"/>
              </a:spcBef>
              <a:spcAft>
                <a:spcPct val="0"/>
              </a:spcAft>
              <a:defRPr sz="2400">
                <a:solidFill>
                  <a:srgbClr val="0079C1"/>
                </a:solidFill>
                <a:latin typeface="Arial" charset="0"/>
                <a:ea typeface="ＭＳ Ｐゴシック" charset="0"/>
              </a:defRPr>
            </a:lvl9pPr>
          </a:lstStyle>
          <a:p>
            <a:r>
              <a:rPr lang="en-CA" altLang="en-US" dirty="0"/>
              <a:t>Katherine’s Story</a:t>
            </a:r>
            <a:endParaRPr lang="en-US" dirty="0"/>
          </a:p>
        </p:txBody>
      </p:sp>
      <p:sp>
        <p:nvSpPr>
          <p:cNvPr id="5" name="Rectangle 4"/>
          <p:cNvSpPr/>
          <p:nvPr/>
        </p:nvSpPr>
        <p:spPr>
          <a:xfrm>
            <a:off x="0" y="5038725"/>
            <a:ext cx="9144000" cy="2619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Dax Offc Pro"/>
            </a:endParaRPr>
          </a:p>
        </p:txBody>
      </p:sp>
      <p:sp>
        <p:nvSpPr>
          <p:cNvPr id="6" name="Rectangle 5"/>
          <p:cNvSpPr/>
          <p:nvPr/>
        </p:nvSpPr>
        <p:spPr>
          <a:xfrm>
            <a:off x="0" y="5038725"/>
            <a:ext cx="9144000" cy="2619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Dax Offc Pro"/>
            </a:endParaRPr>
          </a:p>
        </p:txBody>
      </p:sp>
      <p:pic>
        <p:nvPicPr>
          <p:cNvPr id="7" name="Picture 14" descr="FAN900556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auto">
          <a:xfrm flipV="1">
            <a:off x="0" y="5157788"/>
            <a:ext cx="9144000" cy="1428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latin typeface="Dax Offc Pro"/>
              </a:rPr>
              <a:t> </a:t>
            </a:r>
          </a:p>
        </p:txBody>
      </p:sp>
      <p:grpSp>
        <p:nvGrpSpPr>
          <p:cNvPr id="9" name="Group 20"/>
          <p:cNvGrpSpPr>
            <a:grpSpLocks/>
          </p:cNvGrpSpPr>
          <p:nvPr/>
        </p:nvGrpSpPr>
        <p:grpSpPr bwMode="auto">
          <a:xfrm>
            <a:off x="-460375" y="346075"/>
            <a:ext cx="4325938" cy="4325938"/>
            <a:chOff x="4018732" y="708338"/>
            <a:chExt cx="3889375" cy="3889375"/>
          </a:xfrm>
        </p:grpSpPr>
        <p:sp>
          <p:nvSpPr>
            <p:cNvPr id="10" name="Oval 9"/>
            <p:cNvSpPr/>
            <p:nvPr/>
          </p:nvSpPr>
          <p:spPr bwMode="auto">
            <a:xfrm>
              <a:off x="4090097" y="778276"/>
              <a:ext cx="3746646" cy="3749499"/>
            </a:xfrm>
            <a:prstGeom prst="ellipse">
              <a:avLst/>
            </a:prstGeom>
            <a:solidFill>
              <a:srgbClr val="0079C1">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Dax Offc Pro"/>
              </a:endParaRPr>
            </a:p>
          </p:txBody>
        </p:sp>
        <p:sp>
          <p:nvSpPr>
            <p:cNvPr id="11" name="Oval 10"/>
            <p:cNvSpPr/>
            <p:nvPr/>
          </p:nvSpPr>
          <p:spPr bwMode="auto">
            <a:xfrm>
              <a:off x="4018732" y="708338"/>
              <a:ext cx="3889375" cy="38893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Dax Offc Pro"/>
              </a:endParaRPr>
            </a:p>
          </p:txBody>
        </p:sp>
      </p:grpSp>
      <p:sp>
        <p:nvSpPr>
          <p:cNvPr id="12" name="Title 1"/>
          <p:cNvSpPr txBox="1">
            <a:spLocks/>
          </p:cNvSpPr>
          <p:nvPr/>
        </p:nvSpPr>
        <p:spPr bwMode="auto">
          <a:xfrm>
            <a:off x="406400" y="1425575"/>
            <a:ext cx="3189288"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2800" b="1" dirty="0">
                <a:solidFill>
                  <a:schemeClr val="bg1"/>
                </a:solidFill>
                <a:latin typeface="Dax Offc Pro" pitchFamily="34" charset="0"/>
              </a:rPr>
              <a:t>Key elements of estate planning:</a:t>
            </a:r>
          </a:p>
          <a:p>
            <a:pPr eaLnBrk="1" hangingPunct="1"/>
            <a:r>
              <a:rPr lang="en-US" altLang="en-US" sz="2400" dirty="0">
                <a:solidFill>
                  <a:srgbClr val="FFFFFF"/>
                </a:solidFill>
                <a:latin typeface="Dax Offc Pro" pitchFamily="34" charset="0"/>
              </a:rPr>
              <a:t>an effective estate </a:t>
            </a:r>
            <a:br>
              <a:rPr lang="en-US" altLang="en-US" sz="2400" dirty="0">
                <a:solidFill>
                  <a:srgbClr val="FFFFFF"/>
                </a:solidFill>
                <a:latin typeface="Dax Offc Pro" pitchFamily="34" charset="0"/>
              </a:rPr>
            </a:br>
            <a:r>
              <a:rPr lang="en-US" altLang="en-US" sz="2400" dirty="0">
                <a:solidFill>
                  <a:srgbClr val="FFFFFF"/>
                </a:solidFill>
                <a:latin typeface="Dax Offc Pro" pitchFamily="34" charset="0"/>
              </a:rPr>
              <a:t>plans start with…</a:t>
            </a:r>
          </a:p>
        </p:txBody>
      </p:sp>
    </p:spTree>
    <p:extLst>
      <p:ext uri="{BB962C8B-B14F-4D97-AF65-F5344CB8AC3E}">
        <p14:creationId xmlns:p14="http://schemas.microsoft.com/office/powerpoint/2010/main" val="1480015529"/>
      </p:ext>
    </p:extLst>
  </p:cSld>
  <p:clrMapOvr>
    <a:masterClrMapping/>
  </p:clrMapOvr>
  <p:transition spd="slow">
    <p:wipe dir="r"/>
  </p:transition>
</p:sld>
</file>

<file path=ppt/theme/theme1.xml><?xml version="1.0" encoding="utf-8"?>
<a:theme xmlns:a="http://schemas.openxmlformats.org/drawingml/2006/main" name="BHB3980D_6CR_GAM_Master_PPT">
  <a:themeElements>
    <a:clrScheme name="Custom 18">
      <a:dk1>
        <a:sysClr val="windowText" lastClr="000000"/>
      </a:dk1>
      <a:lt1>
        <a:sysClr val="window" lastClr="FFFFFF"/>
      </a:lt1>
      <a:dk2>
        <a:srgbClr val="004A7C"/>
      </a:dk2>
      <a:lt2>
        <a:srgbClr val="E0E0E0"/>
      </a:lt2>
      <a:accent1>
        <a:srgbClr val="0079C1"/>
      </a:accent1>
      <a:accent2>
        <a:srgbClr val="559FD1"/>
      </a:accent2>
      <a:accent3>
        <a:srgbClr val="2A80C2"/>
      </a:accent3>
      <a:accent4>
        <a:srgbClr val="89BDE0"/>
      </a:accent4>
      <a:accent5>
        <a:srgbClr val="004A7C"/>
      </a:accent5>
      <a:accent6>
        <a:srgbClr val="5B5B5B"/>
      </a:accent6>
      <a:hlink>
        <a:srgbClr val="0079C1"/>
      </a:hlink>
      <a:folHlink>
        <a:srgbClr val="5B5B5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F5126F8B56A349834D2420A16A91BB" ma:contentTypeVersion="0" ma:contentTypeDescription="Create a new document." ma:contentTypeScope="" ma:versionID="f3aed54f61da9b92d48d024e8b4e1252">
  <xsd:schema xmlns:xsd="http://www.w3.org/2001/XMLSchema" xmlns:p="http://schemas.microsoft.com/office/2006/metadata/properties" targetNamespace="http://schemas.microsoft.com/office/2006/metadata/properties" ma:root="true" ma:fieldsID="d1e7b4da1c5555cdca75a47d3ad1440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7A27E821-FF56-4E80-AA98-FC79D907E68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 ds:uri="http://schemas.microsoft.com/office/infopath/2007/PartnerControls"/>
  </ds:schemaRefs>
</ds:datastoreItem>
</file>

<file path=customXml/itemProps2.xml><?xml version="1.0" encoding="utf-8"?>
<ds:datastoreItem xmlns:ds="http://schemas.openxmlformats.org/officeDocument/2006/customXml" ds:itemID="{64099695-FE13-4C79-81AA-491E90201600}">
  <ds:schemaRefs>
    <ds:schemaRef ds:uri="http://schemas.microsoft.com/sharepoint/v3/contenttype/forms"/>
  </ds:schemaRefs>
</ds:datastoreItem>
</file>

<file path=customXml/itemProps3.xml><?xml version="1.0" encoding="utf-8"?>
<ds:datastoreItem xmlns:ds="http://schemas.openxmlformats.org/officeDocument/2006/customXml" ds:itemID="{81E41264-5955-4AFF-A693-2493F130C4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BHB3980D_6CR_GAM_Master_PPT</Template>
  <TotalTime>6061</TotalTime>
  <Words>5761</Words>
  <Application>Microsoft Office PowerPoint</Application>
  <PresentationFormat>On-screen Show (4:3)</PresentationFormat>
  <Paragraphs>438</Paragraphs>
  <Slides>27</Slides>
  <Notes>24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Dax Offc Pro</vt:lpstr>
      <vt:lpstr>Lucida Grande</vt:lpstr>
      <vt:lpstr>BHB3980D_6CR_GAM_Master_PPT</vt:lpstr>
      <vt:lpstr>Estate Planning: The Future of Your Family</vt:lpstr>
      <vt:lpstr>This presentation is for educational purposes only and does not constitute investment, legal, accounting, tax advice or a recommendation to buy, sell or hold a security.   Our employees and/or financial advisors are not estate planners and cannot provide tax or legal advice. You should consult your estate-planning professional or qualified tax professional regarding your situation.</vt:lpstr>
      <vt:lpstr>Katherine’s Story</vt:lpstr>
      <vt:lpstr>Today’s agenda</vt:lpstr>
      <vt:lpstr>What does Estate Planning in the 21st Century look like?</vt:lpstr>
      <vt:lpstr> Wills and POA: Cornerstone to your estate plan</vt:lpstr>
      <vt:lpstr>PowerPoint Presentation</vt:lpstr>
      <vt:lpstr>Why don’t people complete these documents?</vt:lpstr>
      <vt:lpstr>PowerPoint Presentation</vt:lpstr>
      <vt:lpstr>Determining Your Objectives:</vt:lpstr>
      <vt:lpstr>Once you have set and understood your goals, determine:</vt:lpstr>
      <vt:lpstr>Choosing the Right Executor</vt:lpstr>
      <vt:lpstr>Completing your Wills and POAs</vt:lpstr>
      <vt:lpstr>Essential Conversations</vt:lpstr>
      <vt:lpstr>Peter’s Will</vt:lpstr>
      <vt:lpstr>ESSENTIAL CONVERSATIONS</vt:lpstr>
      <vt:lpstr>Process for Essential Conversations</vt:lpstr>
      <vt:lpstr>PowerPoint Presentation</vt:lpstr>
      <vt:lpstr>Consider how your assets are currently structured</vt:lpstr>
      <vt:lpstr>Taxation at Death </vt:lpstr>
      <vt:lpstr>Review</vt:lpstr>
      <vt:lpstr>Estate planning involves navigating a web… </vt:lpstr>
      <vt:lpstr>PowerPoint Presentation</vt:lpstr>
      <vt:lpstr>Next steps: developing your estate plan</vt:lpstr>
      <vt:lpstr>Write your own legacy!</vt:lpstr>
      <vt:lpstr>Thank You!</vt:lpstr>
      <vt:lpstr>Disclosure</vt:lpstr>
    </vt:vector>
  </TitlesOfParts>
  <Company>BMO Financial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and who it was presented to goes here</dc:title>
  <dc:creator>Pamela Montgomery</dc:creator>
  <cp:lastModifiedBy>Kahrkling, Lynn</cp:lastModifiedBy>
  <cp:revision>531</cp:revision>
  <cp:lastPrinted>2019-02-14T16:22:26Z</cp:lastPrinted>
  <dcterms:created xsi:type="dcterms:W3CDTF">2015-09-02T20:14:30Z</dcterms:created>
  <dcterms:modified xsi:type="dcterms:W3CDTF">2022-01-11T13:07:14Z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0x010100CEF5126F8B56A349834D2420A16A91BB</vt:lpwstr>
  </property>
</Properties>
</file>